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305" r:id="rId2"/>
    <p:sldId id="256" r:id="rId3"/>
    <p:sldId id="257" r:id="rId4"/>
    <p:sldId id="258" r:id="rId5"/>
    <p:sldId id="268" r:id="rId6"/>
    <p:sldId id="259" r:id="rId7"/>
    <p:sldId id="269" r:id="rId8"/>
    <p:sldId id="274" r:id="rId9"/>
    <p:sldId id="260" r:id="rId10"/>
    <p:sldId id="272" r:id="rId11"/>
    <p:sldId id="270" r:id="rId12"/>
    <p:sldId id="271" r:id="rId13"/>
    <p:sldId id="261" r:id="rId14"/>
    <p:sldId id="262" r:id="rId15"/>
    <p:sldId id="265" r:id="rId16"/>
    <p:sldId id="266" r:id="rId17"/>
    <p:sldId id="267" r:id="rId18"/>
    <p:sldId id="280" r:id="rId19"/>
    <p:sldId id="281" r:id="rId20"/>
    <p:sldId id="282" r:id="rId21"/>
    <p:sldId id="283" r:id="rId22"/>
    <p:sldId id="296" r:id="rId23"/>
    <p:sldId id="297" r:id="rId24"/>
    <p:sldId id="298" r:id="rId25"/>
    <p:sldId id="307" r:id="rId26"/>
    <p:sldId id="308" r:id="rId27"/>
    <p:sldId id="316" r:id="rId28"/>
    <p:sldId id="287" r:id="rId29"/>
    <p:sldId id="288" r:id="rId30"/>
    <p:sldId id="289" r:id="rId31"/>
    <p:sldId id="309" r:id="rId32"/>
    <p:sldId id="290" r:id="rId33"/>
    <p:sldId id="314" r:id="rId34"/>
    <p:sldId id="315" r:id="rId35"/>
    <p:sldId id="317" r:id="rId36"/>
    <p:sldId id="326" r:id="rId37"/>
    <p:sldId id="321" r:id="rId38"/>
    <p:sldId id="327" r:id="rId39"/>
    <p:sldId id="328" r:id="rId40"/>
    <p:sldId id="329" r:id="rId41"/>
    <p:sldId id="335" r:id="rId42"/>
    <p:sldId id="336" r:id="rId43"/>
    <p:sldId id="331" r:id="rId44"/>
    <p:sldId id="320" r:id="rId45"/>
    <p:sldId id="332" r:id="rId46"/>
    <p:sldId id="337" r:id="rId47"/>
    <p:sldId id="338" r:id="rId48"/>
    <p:sldId id="340" r:id="rId49"/>
    <p:sldId id="341" r:id="rId50"/>
    <p:sldId id="342" r:id="rId51"/>
    <p:sldId id="343" r:id="rId52"/>
    <p:sldId id="344" r:id="rId53"/>
    <p:sldId id="339" r:id="rId54"/>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671" autoAdjust="0"/>
  </p:normalViewPr>
  <p:slideViewPr>
    <p:cSldViewPr>
      <p:cViewPr varScale="1">
        <p:scale>
          <a:sx n="66" d="100"/>
          <a:sy n="66" d="100"/>
        </p:scale>
        <p:origin x="-5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fld id="{F6E4DAD5-CC4A-4BE6-9822-55F6E3F74800}" type="datetimeFigureOut">
              <a:rPr lang="en-US"/>
              <a:pPr/>
              <a:t>11/20/2010</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F49AB1EB-27F3-4514-A311-B00EE731C1B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A798B462-9A77-428C-B98C-DD8E3ED9F971}" type="datetimeFigureOut">
              <a:rPr lang="en-US"/>
              <a:pPr/>
              <a:t>11/20/2010</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8A260A55-13AD-4BCD-A558-030ECE25624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72728CDE-8C62-4130-B7A7-95905A70ADEA}" type="datetimeFigureOut">
              <a:rPr lang="en-US"/>
              <a:pPr/>
              <a:t>11/20/2010</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CC0DFBEE-0AFC-492A-91B5-64F443344FD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708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708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13"/>
          <p:cNvSpPr>
            <a:spLocks noGrp="1"/>
          </p:cNvSpPr>
          <p:nvPr>
            <p:ph type="dt" sz="half" idx="10"/>
          </p:nvPr>
        </p:nvSpPr>
        <p:spPr/>
        <p:txBody>
          <a:bodyPr/>
          <a:lstStyle>
            <a:lvl1pPr>
              <a:defRPr/>
            </a:lvl1pPr>
          </a:lstStyle>
          <a:p>
            <a:fld id="{83401251-4842-4DCC-ACDD-35BD56018504}" type="datetimeFigureOut">
              <a:rPr lang="en-US"/>
              <a:pPr/>
              <a:t>11/20/2010</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42326D10-A923-4911-8BC9-74C8E7F41E1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8F643F20-33BD-4A83-8CD4-EF871BA57C40}" type="datetimeFigureOut">
              <a:rPr lang="en-US"/>
              <a:pPr/>
              <a:t>11/20/2010</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393CA351-3AD8-4523-8929-9C92B8C6E1F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2510102-9E2D-48BA-AC2A-708B2AD68DBF}" type="datetimeFigureOut">
              <a:rPr lang="en-US"/>
              <a:pPr/>
              <a:t>11/20/2010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647F1B-26E2-4D5E-8217-6BE41C56DF1B}"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0E3E912B-E03D-494A-B36B-D6585B9F4780}" type="datetimeFigureOut">
              <a:rPr lang="en-US"/>
              <a:pPr/>
              <a:t>11/20/2010</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8DE4A553-E161-4B5A-B995-E11F5A0A8F6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884713DC-8853-44ED-9E1B-29A17AA1618B}" type="datetimeFigureOut">
              <a:rPr lang="en-US"/>
              <a:pPr/>
              <a:t>11/20/2010</a:t>
            </a:fld>
            <a:endParaRPr lang="en-US"/>
          </a:p>
        </p:txBody>
      </p:sp>
      <p:sp>
        <p:nvSpPr>
          <p:cNvPr id="8" name="Footer Placeholder 2"/>
          <p:cNvSpPr>
            <a:spLocks noGrp="1"/>
          </p:cNvSpPr>
          <p:nvPr>
            <p:ph type="ftr" sz="quarter" idx="11"/>
          </p:nvPr>
        </p:nvSpPr>
        <p:spPr/>
        <p:txBody>
          <a:bodyPr/>
          <a:lstStyle>
            <a:lvl1pPr>
              <a:defRPr/>
            </a:lvl1pPr>
          </a:lstStyle>
          <a:p>
            <a:endParaRPr lang="en-US"/>
          </a:p>
        </p:txBody>
      </p:sp>
      <p:sp>
        <p:nvSpPr>
          <p:cNvPr id="9" name="Slide Number Placeholder 22"/>
          <p:cNvSpPr>
            <a:spLocks noGrp="1"/>
          </p:cNvSpPr>
          <p:nvPr>
            <p:ph type="sldNum" sz="quarter" idx="12"/>
          </p:nvPr>
        </p:nvSpPr>
        <p:spPr/>
        <p:txBody>
          <a:bodyPr/>
          <a:lstStyle>
            <a:lvl1pPr>
              <a:defRPr/>
            </a:lvl1pPr>
          </a:lstStyle>
          <a:p>
            <a:fld id="{7B7C0202-0DFB-4ED8-B1E5-6A72F4F6121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62D18BBC-30A4-49B6-A6E9-3B101429E846}" type="datetimeFigureOut">
              <a:rPr lang="en-US"/>
              <a:pPr/>
              <a:t>11/20/2010</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22"/>
          <p:cNvSpPr>
            <a:spLocks noGrp="1"/>
          </p:cNvSpPr>
          <p:nvPr>
            <p:ph type="sldNum" sz="quarter" idx="12"/>
          </p:nvPr>
        </p:nvSpPr>
        <p:spPr/>
        <p:txBody>
          <a:bodyPr/>
          <a:lstStyle>
            <a:lvl1pPr>
              <a:defRPr/>
            </a:lvl1pPr>
          </a:lstStyle>
          <a:p>
            <a:fld id="{6535E7F2-450A-446A-B965-10D34739DB4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B11EE470-84AF-40B1-B0C2-5529E708636B}" type="datetimeFigureOut">
              <a:rPr lang="en-US"/>
              <a:pPr/>
              <a:t>11/20/2010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22"/>
          <p:cNvSpPr>
            <a:spLocks noGrp="1"/>
          </p:cNvSpPr>
          <p:nvPr>
            <p:ph type="sldNum" sz="quarter" idx="12"/>
          </p:nvPr>
        </p:nvSpPr>
        <p:spPr/>
        <p:txBody>
          <a:bodyPr/>
          <a:lstStyle>
            <a:lvl1pPr>
              <a:defRPr/>
            </a:lvl1pPr>
          </a:lstStyle>
          <a:p>
            <a:fld id="{41AA106A-303B-4E59-AECB-D5368E29440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11841ED7-D36D-4944-ABBC-0DAFC81B1EA8}" type="datetimeFigureOut">
              <a:rPr lang="en-US"/>
              <a:pPr/>
              <a:t>11/20/2010</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E66A38C4-4DED-4069-A235-E943CB3CBA2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fld id="{32E95D4C-AFE3-4134-A328-150271F407F5}" type="datetimeFigureOut">
              <a:rPr lang="en-US"/>
              <a:pPr/>
              <a:t>11/20/2010</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AB1E9B79-7A37-47E5-A728-9B398519F0C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200">
                <a:solidFill>
                  <a:srgbClr val="BCBCBC"/>
                </a:solidFill>
                <a:latin typeface="Book Antiqua" pitchFamily="18" charset="0"/>
              </a:defRPr>
            </a:lvl1pPr>
          </a:lstStyle>
          <a:p>
            <a:fld id="{562315C1-AE94-4F39-A673-A10AF00AD63F}" type="datetimeFigureOut">
              <a:rPr lang="en-US"/>
              <a:pPr/>
              <a:t>11/20/2010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CBCBC"/>
                </a:solidFill>
                <a:latin typeface="Book Antiqua" pitchFamily="18" charset="0"/>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latin typeface="Book Antiqua" pitchFamily="18" charset="0"/>
              </a:defRPr>
            </a:lvl1pPr>
          </a:lstStyle>
          <a:p>
            <a:fld id="{B1CD0443-D81C-4965-80EB-1A598DD36727}"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831" r:id="rId1"/>
    <p:sldLayoutId id="2147483830" r:id="rId2"/>
    <p:sldLayoutId id="2147483832" r:id="rId3"/>
    <p:sldLayoutId id="2147483829" r:id="rId4"/>
    <p:sldLayoutId id="2147483828" r:id="rId5"/>
    <p:sldLayoutId id="2147483827" r:id="rId6"/>
    <p:sldLayoutId id="2147483826" r:id="rId7"/>
    <p:sldLayoutId id="2147483825" r:id="rId8"/>
    <p:sldLayoutId id="2147483824" r:id="rId9"/>
    <p:sldLayoutId id="2147483823" r:id="rId10"/>
    <p:sldLayoutId id="2147483822" r:id="rId11"/>
    <p:sldLayoutId id="2147483821" r:id="rId12"/>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Fetus" TargetMode="External"/><Relationship Id="rId2" Type="http://schemas.openxmlformats.org/officeDocument/2006/relationships/hyperlink" Target="http://en.wikipedia.org/wiki/Organ_(anatomy)"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en.wikipedia.org/wiki/Ovary" TargetMode="External"/><Relationship Id="rId3" Type="http://schemas.openxmlformats.org/officeDocument/2006/relationships/hyperlink" Target="http://en.wikipedia.org/wiki/Fertilisation" TargetMode="External"/><Relationship Id="rId7" Type="http://schemas.openxmlformats.org/officeDocument/2006/relationships/hyperlink" Target="http://en.wikipedia.org/wiki/Assisted_reproductive_technology" TargetMode="External"/><Relationship Id="rId2" Type="http://schemas.openxmlformats.org/officeDocument/2006/relationships/hyperlink" Target="http://en.wikipedia.org/wiki/Ovum" TargetMode="External"/><Relationship Id="rId1" Type="http://schemas.openxmlformats.org/officeDocument/2006/relationships/slideLayout" Target="../slideLayouts/slideLayout2.xml"/><Relationship Id="rId6" Type="http://schemas.openxmlformats.org/officeDocument/2006/relationships/hyperlink" Target="http://en.wikipedia.org/wiki/Infertility" TargetMode="External"/><Relationship Id="rId5" Type="http://schemas.openxmlformats.org/officeDocument/2006/relationships/hyperlink" Target="http://en.wikipedia.org/wiki/In_vitro" TargetMode="External"/><Relationship Id="rId4" Type="http://schemas.openxmlformats.org/officeDocument/2006/relationships/hyperlink" Target="http://en.wikipedia.org/wiki/Spermatocyte" TargetMode="External"/><Relationship Id="rId9" Type="http://schemas.openxmlformats.org/officeDocument/2006/relationships/hyperlink" Target="http://en.wikipedia.org/wiki/Spermatozoon"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en.wikipedia.org/wiki/Sexual_intercourse" TargetMode="External"/><Relationship Id="rId2" Type="http://schemas.openxmlformats.org/officeDocument/2006/relationships/hyperlink" Target="http://en.wikipedia.org/wiki/Spermatozoon" TargetMode="External"/><Relationship Id="rId1" Type="http://schemas.openxmlformats.org/officeDocument/2006/relationships/slideLayout" Target="../slideLayouts/slideLayout2.xml"/><Relationship Id="rId5" Type="http://schemas.openxmlformats.org/officeDocument/2006/relationships/hyperlink" Target="http://en.wikipedia.org/wiki/Sperm_donor" TargetMode="External"/><Relationship Id="rId4" Type="http://schemas.openxmlformats.org/officeDocument/2006/relationships/hyperlink" Target="http://en.wikipedia.org/wiki/Assisted_reproductive_technology"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en.wikipedia.org/wiki/Dysuria" TargetMode="External"/><Relationship Id="rId2" Type="http://schemas.openxmlformats.org/officeDocument/2006/relationships/hyperlink" Target="http://en.wikipedia.org/wiki/Vaginal_discharge" TargetMode="External"/><Relationship Id="rId1" Type="http://schemas.openxmlformats.org/officeDocument/2006/relationships/slideLayout" Target="../slideLayouts/slideLayout2.xml"/><Relationship Id="rId4" Type="http://schemas.openxmlformats.org/officeDocument/2006/relationships/hyperlink" Target="http://en.wikipedia.org/wiki/Menstrual_cycle"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28600"/>
            <a:ext cx="7391400" cy="6172200"/>
          </a:xfrm>
        </p:spPr>
        <p:txBody>
          <a:bodyPr/>
          <a:lstStyle/>
          <a:p>
            <a:r>
              <a:rPr lang="en-US" sz="1600" dirty="0" smtClean="0"/>
              <a:t>1.2.2 Sexual reproduction in humans</a:t>
            </a:r>
          </a:p>
          <a:p>
            <a:r>
              <a:rPr lang="en-US" sz="1600" b="1" dirty="0" smtClean="0"/>
              <a:t>Core</a:t>
            </a:r>
          </a:p>
          <a:p>
            <a:r>
              <a:rPr lang="en-US" sz="1600" dirty="0" smtClean="0"/>
              <a:t>• Identify on diagrams of the male reproductive</a:t>
            </a:r>
          </a:p>
          <a:p>
            <a:r>
              <a:rPr lang="en-US" sz="1600" dirty="0" smtClean="0"/>
              <a:t>system, the testes, scrotum, sperm ducts,</a:t>
            </a:r>
          </a:p>
          <a:p>
            <a:r>
              <a:rPr lang="en-US" sz="1600" dirty="0" smtClean="0"/>
              <a:t>prostate gland, urethra and penis, and state</a:t>
            </a:r>
          </a:p>
          <a:p>
            <a:r>
              <a:rPr lang="en-US" sz="1600" dirty="0" smtClean="0"/>
              <a:t>the functions of these parts</a:t>
            </a:r>
          </a:p>
          <a:p>
            <a:r>
              <a:rPr lang="en-US" sz="1600" dirty="0" smtClean="0"/>
              <a:t>• Identify on diagrams of the female</a:t>
            </a:r>
          </a:p>
          <a:p>
            <a:r>
              <a:rPr lang="en-US" sz="1600" dirty="0" smtClean="0"/>
              <a:t>reproductive system, the ovaries, oviducts,</a:t>
            </a:r>
          </a:p>
          <a:p>
            <a:r>
              <a:rPr lang="en-US" sz="1600" dirty="0" smtClean="0"/>
              <a:t>uterus, cervix and vagina, and state the</a:t>
            </a:r>
          </a:p>
          <a:p>
            <a:r>
              <a:rPr lang="en-US" sz="1600" dirty="0" smtClean="0"/>
              <a:t>functions of these parts</a:t>
            </a:r>
          </a:p>
          <a:p>
            <a:r>
              <a:rPr lang="en-US" sz="1600" dirty="0" smtClean="0"/>
              <a:t>• Describe the menstrual cycle in terms of</a:t>
            </a:r>
          </a:p>
          <a:p>
            <a:r>
              <a:rPr lang="en-US" sz="1600" dirty="0" smtClean="0"/>
              <a:t>changes in the uterus and ovaries</a:t>
            </a:r>
          </a:p>
          <a:p>
            <a:r>
              <a:rPr lang="en-US" sz="1600" dirty="0" smtClean="0"/>
              <a:t>• Outline sexual intercourse and describe</a:t>
            </a:r>
          </a:p>
          <a:p>
            <a:r>
              <a:rPr lang="en-US" sz="1600" dirty="0" err="1" smtClean="0"/>
              <a:t>fertilisation</a:t>
            </a:r>
            <a:r>
              <a:rPr lang="en-US" sz="1600" dirty="0" smtClean="0"/>
              <a:t> in terms of the joining of the</a:t>
            </a:r>
          </a:p>
          <a:p>
            <a:r>
              <a:rPr lang="en-US" sz="1600" dirty="0" smtClean="0"/>
              <a:t>nuclei of male gamete (sperm) and the female</a:t>
            </a:r>
          </a:p>
          <a:p>
            <a:r>
              <a:rPr lang="en-US" sz="1600" dirty="0" smtClean="0"/>
              <a:t>gamete (egg)</a:t>
            </a:r>
          </a:p>
          <a:p>
            <a:r>
              <a:rPr lang="en-US" sz="1600" dirty="0" smtClean="0"/>
              <a:t>• Outline early development of the zygote</a:t>
            </a:r>
          </a:p>
          <a:p>
            <a:r>
              <a:rPr lang="en-US" sz="1600" dirty="0" smtClean="0"/>
              <a:t>simply in terms of the formation of a ball of</a:t>
            </a:r>
          </a:p>
          <a:p>
            <a:r>
              <a:rPr lang="en-US" sz="1600" dirty="0" smtClean="0"/>
              <a:t>cells that becomes implanted in the wall of the</a:t>
            </a:r>
          </a:p>
          <a:p>
            <a:r>
              <a:rPr lang="en-US" sz="1600" dirty="0" smtClean="0"/>
              <a:t>uterus</a:t>
            </a:r>
          </a:p>
          <a:p>
            <a:r>
              <a:rPr lang="en-US" sz="1600" dirty="0" smtClean="0"/>
              <a:t>• Outline the development of the fetus</a:t>
            </a:r>
          </a:p>
          <a:p>
            <a:r>
              <a:rPr lang="en-US" sz="1600" dirty="0" smtClean="0"/>
              <a:t>• Describe the function of the placenta and</a:t>
            </a:r>
          </a:p>
          <a:p>
            <a:r>
              <a:rPr lang="en-US" sz="1600" dirty="0" smtClean="0"/>
              <a:t>umbilical cord in relation to exchange of</a:t>
            </a:r>
          </a:p>
          <a:p>
            <a:r>
              <a:rPr lang="en-US" sz="1600" dirty="0" smtClean="0"/>
              <a:t>dissolved nutrients, gases and excretory</a:t>
            </a:r>
          </a:p>
          <a:p>
            <a:r>
              <a:rPr lang="en-US" sz="1600" dirty="0" smtClean="0"/>
              <a:t>products (no structural details are required)</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z="3700" smtClean="0">
                <a:ln>
                  <a:noFill/>
                </a:ln>
                <a:solidFill>
                  <a:schemeClr val="tx1"/>
                </a:solidFill>
                <a:effectLst/>
              </a:rPr>
              <a:t>External parts: reproductive sys.</a:t>
            </a:r>
          </a:p>
        </p:txBody>
      </p:sp>
      <p:sp>
        <p:nvSpPr>
          <p:cNvPr id="12291" name="Rectangle 3"/>
          <p:cNvSpPr>
            <a:spLocks noGrp="1"/>
          </p:cNvSpPr>
          <p:nvPr>
            <p:ph type="body" idx="1"/>
          </p:nvPr>
        </p:nvSpPr>
        <p:spPr/>
        <p:txBody>
          <a:bodyPr/>
          <a:lstStyle/>
          <a:p>
            <a:pPr eaLnBrk="1" hangingPunct="1">
              <a:lnSpc>
                <a:spcPct val="90000"/>
              </a:lnSpc>
            </a:pPr>
            <a:r>
              <a:rPr lang="en-US" sz="2400" b="1" u="sng" smtClean="0"/>
              <a:t>Scrotum</a:t>
            </a:r>
            <a:r>
              <a:rPr lang="en-US" sz="2400" b="1" smtClean="0"/>
              <a:t> — The scrotum is the loose pouch-like sac of skin that hangs behind the penis. It contains the testicles (also called testes), as well as many nerves and blood vessels. The scrotum has a protective function and acts as a climate control system for the testes. For normal sperm development, the testes must be at a temperature slightly cooler than the body temperature</a:t>
            </a:r>
            <a:r>
              <a:rPr lang="en-US" sz="2400" smtClean="0"/>
              <a:t> </a:t>
            </a:r>
          </a:p>
          <a:p>
            <a:pPr eaLnBrk="1" hangingPunct="1">
              <a:lnSpc>
                <a:spcPct val="90000"/>
              </a:lnSpc>
            </a:pPr>
            <a:endParaRPr lang="en-US" sz="2200" b="1" smtClean="0"/>
          </a:p>
          <a:p>
            <a:pPr eaLnBrk="1" hangingPunct="1">
              <a:lnSpc>
                <a:spcPct val="90000"/>
              </a:lnSpc>
            </a:pPr>
            <a:r>
              <a:rPr lang="en-US" sz="2200" b="1" u="sng" smtClean="0"/>
              <a:t>Testis</a:t>
            </a:r>
            <a:r>
              <a:rPr lang="en-US" sz="2200" b="1" smtClean="0"/>
              <a:t>-The male sex glands- located behind the penis in a pouch of skin called the scrotum. </a:t>
            </a:r>
          </a:p>
          <a:p>
            <a:pPr eaLnBrk="1" hangingPunct="1">
              <a:lnSpc>
                <a:spcPct val="90000"/>
              </a:lnSpc>
              <a:buFont typeface="Wingdings" pitchFamily="2" charset="2"/>
              <a:buNone/>
            </a:pPr>
            <a:r>
              <a:rPr lang="en-US" sz="2200" b="1" smtClean="0"/>
              <a:t>    produce and store sperm</a:t>
            </a:r>
          </a:p>
          <a:p>
            <a:endParaRPr lang="en-US"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defRPr/>
            </a:pPr>
            <a:r>
              <a:rPr lang="en-US" sz="3700" smtClean="0">
                <a:ln>
                  <a:noFill/>
                </a:ln>
                <a:solidFill>
                  <a:schemeClr val="tx1"/>
                </a:solidFill>
                <a:effectLst/>
              </a:rPr>
              <a:t>Internal parts of the reproductive system</a:t>
            </a:r>
          </a:p>
        </p:txBody>
      </p:sp>
      <p:sp>
        <p:nvSpPr>
          <p:cNvPr id="13315" name="Rectangle 3"/>
          <p:cNvSpPr>
            <a:spLocks noGrp="1"/>
          </p:cNvSpPr>
          <p:nvPr>
            <p:ph type="body" idx="1"/>
          </p:nvPr>
        </p:nvSpPr>
        <p:spPr/>
        <p:txBody>
          <a:bodyPr/>
          <a:lstStyle/>
          <a:p>
            <a:pPr>
              <a:lnSpc>
                <a:spcPct val="90000"/>
              </a:lnSpc>
            </a:pPr>
            <a:r>
              <a:rPr lang="en-US" sz="2000" b="1" u="sng" smtClean="0"/>
              <a:t>Vas deferens</a:t>
            </a:r>
            <a:r>
              <a:rPr lang="en-US" sz="2000" smtClean="0"/>
              <a:t> — The vas deferens is a long, muscular tube that travels from the epididymis into the pelvic cavity, to just behind the bladder. The vas deferens transports mature sperm to the urethra in preparation for ejaculation. </a:t>
            </a:r>
          </a:p>
          <a:p>
            <a:pPr>
              <a:lnSpc>
                <a:spcPct val="90000"/>
              </a:lnSpc>
            </a:pPr>
            <a:endParaRPr lang="en-US" sz="2000" smtClean="0"/>
          </a:p>
          <a:p>
            <a:pPr>
              <a:lnSpc>
                <a:spcPct val="90000"/>
              </a:lnSpc>
            </a:pPr>
            <a:r>
              <a:rPr lang="en-US" sz="2000" b="1" u="sng" smtClean="0"/>
              <a:t>Ejaculatory ducts</a:t>
            </a:r>
            <a:r>
              <a:rPr lang="en-US" sz="2000" smtClean="0"/>
              <a:t> — These are formed by the fusion of the vas deferens and the seminal vesicles. The ejaculatory ducts empty into the urethra. </a:t>
            </a:r>
          </a:p>
          <a:p>
            <a:pPr>
              <a:lnSpc>
                <a:spcPct val="90000"/>
              </a:lnSpc>
              <a:buFont typeface="Wingdings 2" pitchFamily="18" charset="2"/>
              <a:buNone/>
            </a:pPr>
            <a:endParaRPr lang="en-US" sz="2000" smtClean="0"/>
          </a:p>
          <a:p>
            <a:pPr>
              <a:lnSpc>
                <a:spcPct val="90000"/>
              </a:lnSpc>
            </a:pPr>
            <a:r>
              <a:rPr lang="en-US" sz="2000" b="1" u="sng" smtClean="0"/>
              <a:t>Urethra</a:t>
            </a:r>
            <a:r>
              <a:rPr lang="en-US" sz="2000" smtClean="0"/>
              <a:t> — The urethra is the tube that carries urine from the bladder to outside of the body. In males, it has the additional function of expelling (ejaculating) semen when the man reaches orgasm. When the penis is erect during sex, the flow of urine is blocked from the urethra, allowing only semen to be ejaculated at orgasm. </a:t>
            </a:r>
          </a:p>
          <a:p>
            <a:pPr>
              <a:lnSpc>
                <a:spcPct val="90000"/>
              </a:lnSpc>
            </a:pPr>
            <a:endParaRPr lang="en-US" sz="2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bwMode="auto">
          <a:xfrm>
            <a:off x="457200" y="274638"/>
            <a:ext cx="8229600" cy="411162"/>
          </a:xfrm>
        </p:spPr>
        <p:txBody>
          <a:bodyPr wrap="square" lIns="91440" tIns="45720" rIns="91440" bIns="45720" numCol="1" anchorCtr="0" compatLnSpc="1">
            <a:prstTxWarp prst="textNoShape">
              <a:avLst/>
            </a:prstTxWarp>
            <a:normAutofit fontScale="90000"/>
          </a:bodyPr>
          <a:lstStyle/>
          <a:p>
            <a:endParaRPr lang="en-US" sz="3300" smtClean="0">
              <a:ln>
                <a:noFill/>
              </a:ln>
              <a:solidFill>
                <a:schemeClr val="tx1"/>
              </a:solidFill>
              <a:effectLst/>
            </a:endParaRPr>
          </a:p>
        </p:txBody>
      </p:sp>
      <p:sp>
        <p:nvSpPr>
          <p:cNvPr id="14339" name="Rectangle 3"/>
          <p:cNvSpPr>
            <a:spLocks noGrp="1"/>
          </p:cNvSpPr>
          <p:nvPr>
            <p:ph type="body" idx="1"/>
          </p:nvPr>
        </p:nvSpPr>
        <p:spPr>
          <a:xfrm>
            <a:off x="457200" y="914400"/>
            <a:ext cx="8229600" cy="5943600"/>
          </a:xfrm>
        </p:spPr>
        <p:txBody>
          <a:bodyPr/>
          <a:lstStyle/>
          <a:p>
            <a:r>
              <a:rPr lang="en-US" sz="2400" b="1" u="sng" smtClean="0"/>
              <a:t>Seminal vesicles</a:t>
            </a:r>
            <a:r>
              <a:rPr lang="en-US" sz="2400" smtClean="0"/>
              <a:t> — The seminal vesicles are sac-like pouches that attach to the vas deferens near the base of the bladder. The seminal vesicles produce a sugar-rich fluid (fructose) that provides sperm with a source of energy and helps with the sperms’ motility (ability to move). The fluid of the seminal vesicles makes up most of the volume of a man’s ejaculatory fluid, or ejaculate.</a:t>
            </a:r>
          </a:p>
          <a:p>
            <a:pPr>
              <a:buFont typeface="Wingdings 2" pitchFamily="18" charset="2"/>
              <a:buNone/>
            </a:pPr>
            <a:r>
              <a:rPr lang="en-US" sz="2400" smtClean="0"/>
              <a:t> </a:t>
            </a:r>
          </a:p>
          <a:p>
            <a:r>
              <a:rPr lang="en-US" sz="2400" b="1" u="sng" smtClean="0"/>
              <a:t>Prostate gland</a:t>
            </a:r>
            <a:r>
              <a:rPr lang="en-US" sz="2400" smtClean="0"/>
              <a:t> — The prostate gland is a walnut-sized structure that is located below the urinary bladder in front of the rectum. The prostate gland contributes additional fluid to the ejaculate. Prostate fluids also help to nourish the sperm..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Grp="1"/>
          </p:cNvSpPr>
          <p:nvPr>
            <p:ph type="body" idx="4294967295"/>
          </p:nvPr>
        </p:nvSpPr>
        <p:spPr>
          <a:xfrm>
            <a:off x="304800" y="304800"/>
            <a:ext cx="8382000" cy="6003925"/>
          </a:xfrm>
        </p:spPr>
        <p:txBody>
          <a:bodyPr/>
          <a:lstStyle/>
          <a:p>
            <a:pPr>
              <a:buFont typeface="Wingdings 2" pitchFamily="18" charset="2"/>
              <a:buNone/>
            </a:pPr>
            <a:r>
              <a:rPr lang="en-US" b="1" smtClean="0"/>
              <a:t>       How does the male reproductive function</a:t>
            </a:r>
          </a:p>
          <a:p>
            <a:r>
              <a:rPr lang="en-US" b="1" smtClean="0"/>
              <a:t>the entire male reproductive system is dependent on hormones, which are chemicals that stimulate or regulate the activity of cells or organs. </a:t>
            </a:r>
          </a:p>
          <a:p>
            <a:r>
              <a:rPr lang="en-US" b="1" smtClean="0"/>
              <a:t>The primary hormone involved in the functioning of the male reproductive system is the main hormone </a:t>
            </a:r>
            <a:r>
              <a:rPr lang="en-US" b="1" u="sng" smtClean="0"/>
              <a:t>testosterone.</a:t>
            </a:r>
          </a:p>
          <a:p>
            <a:r>
              <a:rPr lang="en-US" b="1" smtClean="0"/>
              <a:t> Testosterone also is important in the development of male characteristics, including muscle mass and strength, fat distribution, bone mass and sex drive.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US" sz="3700" smtClean="0">
                <a:ln>
                  <a:noFill/>
                </a:ln>
                <a:solidFill>
                  <a:schemeClr val="tx1"/>
                </a:solidFill>
                <a:effectLst>
                  <a:outerShdw blurRad="38100" dist="38100" dir="2700000" algn="tl">
                    <a:srgbClr val="69676D"/>
                  </a:outerShdw>
                </a:effectLst>
              </a:rPr>
              <a:t>The Female Reproductive System</a:t>
            </a:r>
          </a:p>
        </p:txBody>
      </p:sp>
      <p:pic>
        <p:nvPicPr>
          <p:cNvPr id="20483" name="Picture 6" descr="femrep01"/>
          <p:cNvPicPr>
            <a:picLocks noChangeAspect="1" noChangeArrowheads="1"/>
          </p:cNvPicPr>
          <p:nvPr/>
        </p:nvPicPr>
        <p:blipFill>
          <a:blip r:embed="rId2"/>
          <a:srcRect/>
          <a:stretch>
            <a:fillRect/>
          </a:stretch>
        </p:blipFill>
        <p:spPr bwMode="auto">
          <a:xfrm>
            <a:off x="457200" y="1524000"/>
            <a:ext cx="3333750" cy="2333625"/>
          </a:xfrm>
          <a:prstGeom prst="rect">
            <a:avLst/>
          </a:prstGeom>
          <a:noFill/>
          <a:ln w="9525">
            <a:noFill/>
            <a:miter lim="800000"/>
            <a:headEnd/>
            <a:tailEnd/>
          </a:ln>
        </p:spPr>
      </p:pic>
      <p:pic>
        <p:nvPicPr>
          <p:cNvPr id="20484" name="Picture 10" descr="internalfemale"/>
          <p:cNvPicPr>
            <a:picLocks noChangeAspect="1" noChangeArrowheads="1"/>
          </p:cNvPicPr>
          <p:nvPr/>
        </p:nvPicPr>
        <p:blipFill>
          <a:blip r:embed="rId3"/>
          <a:srcRect/>
          <a:stretch>
            <a:fillRect/>
          </a:stretch>
        </p:blipFill>
        <p:spPr bwMode="auto">
          <a:xfrm>
            <a:off x="4114800" y="3048000"/>
            <a:ext cx="42672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type="body" sz="half" idx="1"/>
          </p:nvPr>
        </p:nvSpPr>
        <p:spPr>
          <a:xfrm>
            <a:off x="381000" y="304800"/>
            <a:ext cx="8763000" cy="3810000"/>
          </a:xfrm>
        </p:spPr>
        <p:txBody>
          <a:bodyPr/>
          <a:lstStyle/>
          <a:p>
            <a:pPr>
              <a:lnSpc>
                <a:spcPct val="80000"/>
              </a:lnSpc>
            </a:pPr>
            <a:r>
              <a:rPr lang="en-US" b="1" smtClean="0"/>
              <a:t>Ovaries-homologous with the testes in the male </a:t>
            </a:r>
          </a:p>
          <a:p>
            <a:pPr>
              <a:lnSpc>
                <a:spcPct val="80000"/>
              </a:lnSpc>
              <a:buFont typeface="Wingdings" pitchFamily="2" charset="2"/>
              <a:buChar char="Ø"/>
            </a:pPr>
            <a:r>
              <a:rPr lang="en-US" b="1" smtClean="0"/>
              <a:t>organ inside the female body where ova or eggs are produced </a:t>
            </a:r>
          </a:p>
          <a:p>
            <a:pPr>
              <a:lnSpc>
                <a:spcPct val="80000"/>
              </a:lnSpc>
              <a:buFont typeface="Wingdings" pitchFamily="2" charset="2"/>
              <a:buChar char="Ø"/>
            </a:pPr>
            <a:r>
              <a:rPr lang="en-US" b="1" smtClean="0"/>
              <a:t>main source of female hormones (estrogen and progesterone). These hormones control the development of female body characteristics </a:t>
            </a:r>
          </a:p>
          <a:p>
            <a:pPr>
              <a:lnSpc>
                <a:spcPct val="80000"/>
              </a:lnSpc>
            </a:pPr>
            <a:r>
              <a:rPr lang="en-US" b="1" smtClean="0"/>
              <a:t>Egg cell /ovum-  haploid female reproductive cell or gamete </a:t>
            </a:r>
          </a:p>
          <a:p>
            <a:pPr>
              <a:lnSpc>
                <a:spcPct val="80000"/>
              </a:lnSpc>
            </a:pPr>
            <a:r>
              <a:rPr lang="en-US" b="1" smtClean="0"/>
              <a:t>Fallopian tubes- two very fine tubes leading from the ovaries into the uterus. </a:t>
            </a:r>
          </a:p>
        </p:txBody>
      </p:sp>
      <p:pic>
        <p:nvPicPr>
          <p:cNvPr id="21507" name="Picture 5" descr="starfish%20ovum%20high"/>
          <p:cNvPicPr>
            <a:picLocks noGrp="1" noChangeAspect="1" noChangeArrowheads="1"/>
          </p:cNvPicPr>
          <p:nvPr>
            <p:ph sz="half" idx="2"/>
          </p:nvPr>
        </p:nvPicPr>
        <p:blipFill>
          <a:blip r:embed="rId2"/>
          <a:srcRect/>
          <a:stretch>
            <a:fillRect/>
          </a:stretch>
        </p:blipFill>
        <p:spPr>
          <a:xfrm>
            <a:off x="5638800" y="4191000"/>
            <a:ext cx="3276600" cy="245745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p:cNvSpPr>
          <p:nvPr>
            <p:ph type="body" idx="1"/>
          </p:nvPr>
        </p:nvSpPr>
        <p:spPr>
          <a:xfrm>
            <a:off x="381000" y="685800"/>
            <a:ext cx="8382000" cy="4937125"/>
          </a:xfrm>
        </p:spPr>
        <p:txBody>
          <a:bodyPr/>
          <a:lstStyle/>
          <a:p>
            <a:r>
              <a:rPr lang="en-US" b="1" smtClean="0"/>
              <a:t>Uterus- hollow, pear-shaped organ located in a woman's lower abdomen</a:t>
            </a:r>
            <a:r>
              <a:rPr lang="en-US" smtClean="0"/>
              <a:t> </a:t>
            </a:r>
          </a:p>
          <a:p>
            <a:pPr>
              <a:buFont typeface="Wingdings 2" pitchFamily="18" charset="2"/>
              <a:buNone/>
            </a:pPr>
            <a:endParaRPr lang="en-US" smtClean="0"/>
          </a:p>
          <a:p>
            <a:pPr>
              <a:buFont typeface="Wingdings" pitchFamily="2" charset="2"/>
              <a:buChar char="Ø"/>
            </a:pPr>
            <a:r>
              <a:rPr lang="en-US" b="1" smtClean="0"/>
              <a:t>expands during pregnancy to hold the growing fetus and contracts during labour to deliver the child</a:t>
            </a:r>
            <a:r>
              <a:rPr lang="en-US" smtClean="0"/>
              <a:t> .</a:t>
            </a:r>
          </a:p>
          <a:p>
            <a:pPr>
              <a:buFont typeface="Wingdings" pitchFamily="2" charset="2"/>
              <a:buChar char="Ø"/>
            </a:pPr>
            <a:endParaRPr lang="en-US" b="1" smtClean="0"/>
          </a:p>
          <a:p>
            <a:r>
              <a:rPr lang="en-US" b="1" smtClean="0"/>
              <a:t>Cervix- the lower, narrow part of the uterus</a:t>
            </a:r>
          </a:p>
          <a:p>
            <a:pPr>
              <a:buFont typeface="Wingdings" pitchFamily="2" charset="2"/>
              <a:buChar char="Ø"/>
            </a:pPr>
            <a:r>
              <a:rPr lang="en-US" smtClean="0"/>
              <a:t> </a:t>
            </a:r>
            <a:r>
              <a:rPr lang="en-US" b="1" smtClean="0"/>
              <a:t>forms a canal that opens into the vagina, which leads to the outside of the body</a:t>
            </a:r>
          </a:p>
          <a:p>
            <a:endParaRPr lang="en-US" b="1" smtClean="0"/>
          </a:p>
          <a:p>
            <a:endParaRPr lang="en-US" b="1"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p:cNvSpPr>
          <p:nvPr>
            <p:ph type="body" idx="1"/>
          </p:nvPr>
        </p:nvSpPr>
        <p:spPr/>
        <p:txBody>
          <a:bodyPr/>
          <a:lstStyle/>
          <a:p>
            <a:r>
              <a:rPr lang="en-US" b="1" dirty="0" smtClean="0"/>
              <a:t>Vagina- muscular tubular tract leading from the uterus to the exterior of the body</a:t>
            </a:r>
            <a:r>
              <a:rPr lang="en-US" dirty="0" smtClean="0"/>
              <a:t> </a:t>
            </a:r>
            <a:endParaRPr lang="en-US" b="1" dirty="0" smtClean="0"/>
          </a:p>
          <a:p>
            <a:pPr>
              <a:buFont typeface="Wingdings 2" pitchFamily="18" charset="2"/>
              <a:buNone/>
            </a:pPr>
            <a:endParaRPr lang="en-US" dirty="0" smtClean="0"/>
          </a:p>
          <a:p>
            <a:pPr>
              <a:buFont typeface="Wingdings" pitchFamily="2" charset="2"/>
              <a:buChar char="Ø"/>
            </a:pPr>
            <a:r>
              <a:rPr lang="en-US" b="1" smtClean="0"/>
              <a:t>It receives the male penis during sexual intercourse. </a:t>
            </a:r>
          </a:p>
          <a:p>
            <a:pPr>
              <a:buFont typeface="Wingdings" pitchFamily="2" charset="2"/>
              <a:buChar char="Ø"/>
            </a:pPr>
            <a:r>
              <a:rPr lang="en-US" b="1" dirty="0" smtClean="0"/>
              <a:t>provides the passageway for menstrual blood during menstruation </a:t>
            </a:r>
          </a:p>
          <a:p>
            <a:pPr>
              <a:buFont typeface="Wingdings" pitchFamily="2" charset="2"/>
              <a:buChar char="Ø"/>
            </a:pPr>
            <a:r>
              <a:rPr lang="en-US" b="1" dirty="0" smtClean="0"/>
              <a:t> the birth canal through which the baby is delivered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mtClean="0">
                <a:ln>
                  <a:noFill/>
                </a:ln>
                <a:solidFill>
                  <a:schemeClr val="tx1"/>
                </a:solidFill>
                <a:effectLst/>
              </a:rPr>
              <a:t>Menstruation</a:t>
            </a:r>
          </a:p>
        </p:txBody>
      </p:sp>
      <p:pic>
        <p:nvPicPr>
          <p:cNvPr id="25603" name="Picture 3"/>
          <p:cNvPicPr>
            <a:picLocks noGrp="1" noChangeAspect="1" noChangeArrowheads="1"/>
          </p:cNvPicPr>
          <p:nvPr>
            <p:ph type="body" idx="1"/>
          </p:nvPr>
        </p:nvPicPr>
        <p:blipFill>
          <a:blip r:embed="rId2"/>
          <a:srcRect/>
          <a:stretch>
            <a:fillRect/>
          </a:stretch>
        </p:blipFill>
        <p:spPr>
          <a:xfrm>
            <a:off x="152400" y="1066800"/>
            <a:ext cx="8991600" cy="62484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mtClean="0">
                <a:ln>
                  <a:noFill/>
                </a:ln>
                <a:solidFill>
                  <a:schemeClr val="tx1"/>
                </a:solidFill>
                <a:effectLst/>
              </a:rPr>
              <a:t>menarche</a:t>
            </a:r>
          </a:p>
        </p:txBody>
      </p:sp>
      <p:sp>
        <p:nvSpPr>
          <p:cNvPr id="26627" name="Rectangle 3"/>
          <p:cNvSpPr>
            <a:spLocks noGrp="1"/>
          </p:cNvSpPr>
          <p:nvPr>
            <p:ph type="body" idx="1"/>
          </p:nvPr>
        </p:nvSpPr>
        <p:spPr/>
        <p:txBody>
          <a:bodyPr/>
          <a:lstStyle/>
          <a:p>
            <a:r>
              <a:rPr lang="en-US" sz="2400" b="1" smtClean="0"/>
              <a:t>What is menstruation?</a:t>
            </a:r>
            <a:endParaRPr lang="en-US" sz="2400" smtClean="0"/>
          </a:p>
          <a:p>
            <a:r>
              <a:rPr lang="en-US" sz="2400" smtClean="0"/>
              <a:t>Menstruation is a normal body function that happens about once a month. It is the shedding of blood and tissue from your uterus. This menstrual fluid comes out of your body through the vagina</a:t>
            </a:r>
          </a:p>
          <a:p>
            <a:r>
              <a:rPr lang="en-US" sz="2400" b="1" smtClean="0"/>
              <a:t>What is the menstrual cycle?</a:t>
            </a:r>
            <a:endParaRPr lang="en-US" sz="2400" smtClean="0"/>
          </a:p>
          <a:p>
            <a:r>
              <a:rPr lang="en-US" sz="2400" smtClean="0"/>
              <a:t>It is a series of changes taking place in the female reproductive organs leading up to the menstrual flow. An organ called the uterus or womb prepares a lining where a tiny female egg cell is not fertilized, pregnancy does not take place and the lining of the uterus is shed.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sz="5400" smtClean="0">
                <a:ln>
                  <a:noFill/>
                </a:ln>
                <a:solidFill>
                  <a:schemeClr val="hlink"/>
                </a:solidFill>
                <a:effectLst/>
                <a:latin typeface="Monotype Corsiva" pitchFamily="66" charset="0"/>
              </a:rPr>
              <a:t>Reproduction</a:t>
            </a:r>
          </a:p>
        </p:txBody>
      </p:sp>
      <p:pic>
        <p:nvPicPr>
          <p:cNvPr id="3075" name="Picture 6" descr="reproduction"/>
          <p:cNvPicPr>
            <a:picLocks noGrp="1" noChangeAspect="1" noChangeArrowheads="1"/>
          </p:cNvPicPr>
          <p:nvPr>
            <p:ph sz="half" idx="4294967295"/>
          </p:nvPr>
        </p:nvPicPr>
        <p:blipFill>
          <a:blip r:embed="rId2"/>
          <a:srcRect/>
          <a:stretch>
            <a:fillRect/>
          </a:stretch>
        </p:blipFill>
        <p:spPr>
          <a:xfrm>
            <a:off x="228600" y="1500187"/>
            <a:ext cx="4038600" cy="3605213"/>
          </a:xfrm>
        </p:spPr>
      </p:pic>
      <p:pic>
        <p:nvPicPr>
          <p:cNvPr id="2" name="Picture 17" descr="Bethans%20litter%20of%20puppies"/>
          <p:cNvPicPr>
            <a:picLocks noChangeAspect="1" noChangeArrowheads="1"/>
          </p:cNvPicPr>
          <p:nvPr/>
        </p:nvPicPr>
        <p:blipFill>
          <a:blip r:embed="rId3"/>
          <a:srcRect/>
          <a:stretch>
            <a:fillRect/>
          </a:stretch>
        </p:blipFill>
        <p:spPr bwMode="auto">
          <a:xfrm>
            <a:off x="4498975" y="2819400"/>
            <a:ext cx="4645025"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mtClean="0">
                <a:ln>
                  <a:noFill/>
                </a:ln>
                <a:solidFill>
                  <a:schemeClr val="tx1"/>
                </a:solidFill>
                <a:effectLst/>
              </a:rPr>
              <a:t>menarche</a:t>
            </a:r>
          </a:p>
        </p:txBody>
      </p:sp>
      <p:sp>
        <p:nvSpPr>
          <p:cNvPr id="27651" name="Rectangle 3"/>
          <p:cNvSpPr>
            <a:spLocks noGrp="1"/>
          </p:cNvSpPr>
          <p:nvPr>
            <p:ph type="body" idx="1"/>
          </p:nvPr>
        </p:nvSpPr>
        <p:spPr/>
        <p:txBody>
          <a:bodyPr/>
          <a:lstStyle/>
          <a:p>
            <a:pPr>
              <a:lnSpc>
                <a:spcPct val="90000"/>
              </a:lnSpc>
            </a:pPr>
            <a:r>
              <a:rPr lang="en-US" sz="2400" b="1" smtClean="0"/>
              <a:t>How does it all happen?</a:t>
            </a:r>
            <a:endParaRPr lang="en-US" sz="2400" smtClean="0"/>
          </a:p>
          <a:p>
            <a:pPr>
              <a:lnSpc>
                <a:spcPct val="90000"/>
              </a:lnSpc>
            </a:pPr>
            <a:r>
              <a:rPr lang="en-US" sz="2400" smtClean="0"/>
              <a:t>The average menstrual cycle is about 28 days. Your cycle length is the number of days from the first day of one period (counting that day as one) to the day before your next period starts</a:t>
            </a:r>
          </a:p>
          <a:p>
            <a:pPr>
              <a:lnSpc>
                <a:spcPct val="90000"/>
              </a:lnSpc>
            </a:pPr>
            <a:r>
              <a:rPr lang="en-US" sz="2400" b="1" smtClean="0"/>
              <a:t>Why does your period sometimes come late or skip a month?</a:t>
            </a:r>
            <a:endParaRPr lang="en-US" sz="2400" smtClean="0"/>
          </a:p>
          <a:p>
            <a:pPr>
              <a:lnSpc>
                <a:spcPct val="90000"/>
              </a:lnSpc>
            </a:pPr>
            <a:r>
              <a:rPr lang="en-US" sz="2400" smtClean="0"/>
              <a:t>Until your organs adjust to your new cycle, your period may not come regularly. Also, it can be affected by your emotions or changes in routine like going to camp, taking a plane, or preparing for a test. If your period continues to be irregular, see a doctor.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mtClean="0">
                <a:ln>
                  <a:noFill/>
                </a:ln>
                <a:solidFill>
                  <a:schemeClr val="tx1"/>
                </a:solidFill>
                <a:effectLst/>
              </a:rPr>
              <a:t>menarche</a:t>
            </a:r>
          </a:p>
        </p:txBody>
      </p:sp>
      <p:sp>
        <p:nvSpPr>
          <p:cNvPr id="28675" name="Rectangle 3"/>
          <p:cNvSpPr>
            <a:spLocks noGrp="1"/>
          </p:cNvSpPr>
          <p:nvPr>
            <p:ph type="body" idx="1"/>
          </p:nvPr>
        </p:nvSpPr>
        <p:spPr/>
        <p:txBody>
          <a:bodyPr/>
          <a:lstStyle/>
          <a:p>
            <a:r>
              <a:rPr lang="en-US" sz="2400" b="1" smtClean="0"/>
              <a:t>At what age does menstruation stop?</a:t>
            </a:r>
            <a:endParaRPr lang="en-US" sz="2400" smtClean="0"/>
          </a:p>
          <a:p>
            <a:r>
              <a:rPr lang="en-US" sz="2400" smtClean="0"/>
              <a:t>Menstruation usually comes to an end during the mid-forties or early fifties. This is called menopause, or change of life. This process is similar to the changes you experience during adolescence when the reproductive organs begin to work. Menopause simply means the end of the reproductive years of a woman’s life and is a normal change. Now that you have the facts, you’ll be better able to understand what is happening to you. Menstruation is a natural part of life. Treat it that way and you won’t be embarrassed or upset each time it comes.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Hormonal control of Menarche</a:t>
            </a:r>
            <a:endParaRPr lang="en-US" dirty="0"/>
          </a:p>
        </p:txBody>
      </p:sp>
      <p:sp>
        <p:nvSpPr>
          <p:cNvPr id="3" name="Content Placeholder 2"/>
          <p:cNvSpPr>
            <a:spLocks noGrp="1"/>
          </p:cNvSpPr>
          <p:nvPr>
            <p:ph idx="1"/>
          </p:nvPr>
        </p:nvSpPr>
        <p:spPr/>
        <p:txBody>
          <a:bodyPr/>
          <a:lstStyle/>
          <a:p>
            <a:r>
              <a:rPr lang="en-US" dirty="0" smtClean="0"/>
              <a:t>Pituitary hormone: FSH and LH</a:t>
            </a:r>
          </a:p>
          <a:p>
            <a:r>
              <a:rPr lang="en-US" dirty="0" smtClean="0"/>
              <a:t>FSH: development of </a:t>
            </a:r>
            <a:r>
              <a:rPr lang="en-US" dirty="0" err="1" smtClean="0"/>
              <a:t>oocyte</a:t>
            </a:r>
            <a:r>
              <a:rPr lang="en-US" dirty="0" smtClean="0"/>
              <a:t> in the follicle</a:t>
            </a:r>
          </a:p>
          <a:p>
            <a:r>
              <a:rPr lang="en-US" dirty="0" smtClean="0"/>
              <a:t>Thickening of follicle wall</a:t>
            </a:r>
          </a:p>
          <a:p>
            <a:r>
              <a:rPr lang="en-US" dirty="0" smtClean="0"/>
              <a:t>Secretion of follicular fluid</a:t>
            </a:r>
          </a:p>
          <a:p>
            <a:r>
              <a:rPr lang="en-US" dirty="0" smtClean="0"/>
              <a:t>Secretion of estrogen by follicle wall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99125"/>
          </a:xfrm>
        </p:spPr>
        <p:txBody>
          <a:bodyPr/>
          <a:lstStyle/>
          <a:p>
            <a:r>
              <a:rPr lang="en-US" dirty="0" smtClean="0"/>
              <a:t>LH: completion of meiosis by the </a:t>
            </a:r>
            <a:r>
              <a:rPr lang="en-US" dirty="0" err="1" smtClean="0"/>
              <a:t>oocyte</a:t>
            </a:r>
            <a:endParaRPr lang="en-US" dirty="0" smtClean="0"/>
          </a:p>
          <a:p>
            <a:r>
              <a:rPr lang="en-US" dirty="0" smtClean="0"/>
              <a:t>Partial digestion of the follicle wall allowing it to burst open(ovulation)</a:t>
            </a:r>
          </a:p>
          <a:p>
            <a:r>
              <a:rPr lang="en-US" dirty="0" smtClean="0"/>
              <a:t>Growth of the corpus luteum which secretes estrogen and progesterone</a:t>
            </a:r>
          </a:p>
          <a:p>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Estrogen</a:t>
            </a:r>
            <a:r>
              <a:rPr lang="en-US" dirty="0" smtClean="0"/>
              <a:t>: thickening of the endometrium</a:t>
            </a:r>
          </a:p>
          <a:p>
            <a:r>
              <a:rPr lang="en-US" dirty="0" smtClean="0"/>
              <a:t>Blood vessel growth in the endometrium</a:t>
            </a:r>
          </a:p>
          <a:p>
            <a:r>
              <a:rPr lang="en-US" dirty="0" smtClean="0"/>
              <a:t>Increase in FSH receptors in the follicle</a:t>
            </a:r>
          </a:p>
          <a:p>
            <a:r>
              <a:rPr lang="en-US" dirty="0" smtClean="0"/>
              <a:t>Inhibition of FSH secretion and stimulation of LH secretion when estrogen levels are high</a:t>
            </a:r>
          </a:p>
          <a:p>
            <a:endParaRPr lang="en-US" dirty="0" smtClean="0"/>
          </a:p>
          <a:p>
            <a:r>
              <a:rPr lang="en-US" b="1" dirty="0" smtClean="0"/>
              <a:t>Progesterone</a:t>
            </a:r>
            <a:r>
              <a:rPr lang="en-US" dirty="0" smtClean="0"/>
              <a:t>: It helps in maintaining thickened endometrium with many blood vessels</a:t>
            </a:r>
          </a:p>
          <a:p>
            <a:r>
              <a:rPr lang="en-US" dirty="0" smtClean="0"/>
              <a:t>Inhibition of FSH and LH secretion.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intercourse</a:t>
            </a:r>
            <a:endParaRPr lang="en-US" dirty="0"/>
          </a:p>
        </p:txBody>
      </p:sp>
      <p:sp>
        <p:nvSpPr>
          <p:cNvPr id="3" name="Content Placeholder 2"/>
          <p:cNvSpPr>
            <a:spLocks noGrp="1"/>
          </p:cNvSpPr>
          <p:nvPr>
            <p:ph idx="1"/>
          </p:nvPr>
        </p:nvSpPr>
        <p:spPr>
          <a:xfrm>
            <a:off x="457200" y="1600201"/>
            <a:ext cx="8229600" cy="2819400"/>
          </a:xfrm>
        </p:spPr>
        <p:txBody>
          <a:bodyPr/>
          <a:lstStyle/>
          <a:p>
            <a:r>
              <a:rPr lang="en-US" b="1" dirty="0" smtClean="0"/>
              <a:t>Sexual intercourse</a:t>
            </a:r>
            <a:r>
              <a:rPr lang="en-US" dirty="0" smtClean="0"/>
              <a:t>, also known as </a:t>
            </a:r>
            <a:r>
              <a:rPr lang="en-US" b="1" dirty="0" smtClean="0"/>
              <a:t>copulation</a:t>
            </a:r>
            <a:r>
              <a:rPr lang="en-US" dirty="0" smtClean="0"/>
              <a:t> or </a:t>
            </a:r>
            <a:r>
              <a:rPr lang="en-US" b="1" dirty="0" smtClean="0"/>
              <a:t>coitus</a:t>
            </a:r>
            <a:r>
              <a:rPr lang="en-US" dirty="0" smtClean="0"/>
              <a:t>, commonly refers to the act in which the male reproductive organ enters the female reproductive tract.</a:t>
            </a:r>
          </a:p>
          <a:p>
            <a:r>
              <a:rPr lang="en-US" dirty="0" smtClean="0"/>
              <a:t>This is the process which leads to fertilization </a:t>
            </a:r>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Fertilization </a:t>
            </a:r>
            <a:endParaRPr lang="en-US" dirty="0"/>
          </a:p>
        </p:txBody>
      </p:sp>
      <p:sp>
        <p:nvSpPr>
          <p:cNvPr id="3" name="Content Placeholder 2"/>
          <p:cNvSpPr>
            <a:spLocks noGrp="1"/>
          </p:cNvSpPr>
          <p:nvPr>
            <p:ph idx="1"/>
          </p:nvPr>
        </p:nvSpPr>
        <p:spPr/>
        <p:txBody>
          <a:bodyPr/>
          <a:lstStyle/>
          <a:p>
            <a:r>
              <a:rPr lang="en-US" dirty="0" smtClean="0"/>
              <a:t>The act or process of initiating biological reproduction by insemination or pollination. The union of male and female reproductive cells (gametes) to produce a fertilized reproductive cell (zygote). </a:t>
            </a:r>
          </a:p>
          <a:p>
            <a:r>
              <a:rPr lang="en-US" dirty="0" smtClean="0"/>
              <a:t>Fusion of a sperm cell with an egg cell to produce a zygote when the female sex cell (egg) and the male sex cell (sperm) come in contact. the joining of a sperm and an egg The fusion of the male sex cell with the female sex cell to form an embryo is called </a:t>
            </a:r>
            <a:r>
              <a:rPr lang="en-US" dirty="0" err="1" smtClean="0"/>
              <a:t>fertilisation</a:t>
            </a:r>
            <a:r>
              <a:rPr lang="en-US" dirty="0" smtClean="0"/>
              <a:t>.</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Fertilization </a:t>
            </a:r>
            <a:endParaRPr lang="en-US" dirty="0"/>
          </a:p>
        </p:txBody>
      </p:sp>
      <p:sp>
        <p:nvSpPr>
          <p:cNvPr id="3" name="Content Placeholder 2"/>
          <p:cNvSpPr>
            <a:spLocks noGrp="1"/>
          </p:cNvSpPr>
          <p:nvPr>
            <p:ph idx="1"/>
          </p:nvPr>
        </p:nvSpPr>
        <p:spPr/>
        <p:txBody>
          <a:bodyPr/>
          <a:lstStyle/>
          <a:p>
            <a:r>
              <a:rPr lang="en-US" dirty="0" smtClean="0"/>
              <a:t>The sperms swim through the cervix and into the uterus by wriggling movements of their tails. </a:t>
            </a:r>
          </a:p>
          <a:p>
            <a:r>
              <a:rPr lang="en-US" dirty="0" smtClean="0"/>
              <a:t>The sperms released through ejaculation are millions however a few hundreds may reach the fallopian tubes.</a:t>
            </a:r>
          </a:p>
          <a:p>
            <a:r>
              <a:rPr lang="en-US" dirty="0" smtClean="0"/>
              <a:t>The released ovum stays in the fallopian tubes for 24 hours  after which it perishes</a:t>
            </a:r>
          </a:p>
          <a:p>
            <a:r>
              <a:rPr lang="en-US" dirty="0" smtClean="0"/>
              <a:t>The  sperms may stay for 3-4 days which is the fertility period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mtClean="0">
                <a:ln>
                  <a:noFill/>
                </a:ln>
                <a:solidFill>
                  <a:schemeClr val="tx1"/>
                </a:solidFill>
                <a:effectLst/>
              </a:rPr>
              <a:t>Sperm </a:t>
            </a:r>
          </a:p>
        </p:txBody>
      </p:sp>
      <p:pic>
        <p:nvPicPr>
          <p:cNvPr id="32771" name="Picture 3"/>
          <p:cNvPicPr>
            <a:picLocks noGrp="1" noChangeAspect="1" noChangeArrowheads="1"/>
          </p:cNvPicPr>
          <p:nvPr>
            <p:ph type="body" idx="1"/>
          </p:nvPr>
        </p:nvPicPr>
        <p:blipFill>
          <a:blip r:embed="rId2"/>
          <a:srcRect/>
          <a:stretch>
            <a:fillRect/>
          </a:stretch>
        </p:blipFill>
        <p:spPr>
          <a:xfrm>
            <a:off x="1828800" y="1219200"/>
            <a:ext cx="6553200" cy="56388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bwMode="auto"/>
        <p:txBody>
          <a:bodyPr wrap="square" lIns="91440" tIns="45720" rIns="91440" bIns="45720" numCol="1" anchorCtr="0" compatLnSpc="1">
            <a:prstTxWarp prst="textNoShape">
              <a:avLst/>
            </a:prstTxWarp>
          </a:bodyPr>
          <a:lstStyle/>
          <a:p>
            <a:r>
              <a:rPr lang="en-US" dirty="0" smtClean="0">
                <a:ln>
                  <a:noFill/>
                </a:ln>
                <a:solidFill>
                  <a:schemeClr val="tx1"/>
                </a:solidFill>
                <a:effectLst/>
              </a:rPr>
              <a:t>Fertilization </a:t>
            </a:r>
          </a:p>
        </p:txBody>
      </p:sp>
      <p:sp>
        <p:nvSpPr>
          <p:cNvPr id="33795" name="Rectangle 3"/>
          <p:cNvSpPr>
            <a:spLocks noGrp="1"/>
          </p:cNvSpPr>
          <p:nvPr>
            <p:ph type="body" idx="1"/>
          </p:nvPr>
        </p:nvSpPr>
        <p:spPr>
          <a:xfrm>
            <a:off x="457200" y="1600200"/>
            <a:ext cx="8229600" cy="5029200"/>
          </a:xfrm>
        </p:spPr>
        <p:txBody>
          <a:bodyPr/>
          <a:lstStyle/>
          <a:p>
            <a:r>
              <a:rPr lang="en-US" smtClean="0"/>
              <a:t>Sperm swim in and are nourished in the semen. Once inside the fallopian tubes they have a life span of about 4-5 days.</a:t>
            </a:r>
          </a:p>
          <a:p>
            <a:endParaRPr lang="en-US" smtClean="0"/>
          </a:p>
          <a:p>
            <a:r>
              <a:rPr lang="en-US" smtClean="0"/>
              <a:t>This means they can be in the fallopian tube for 4-5 days in advance of ovulation and still fertilize the egg. The egg, unfertilized, has a life span of only about 24 hours.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b="0" i="1" smtClean="0">
                <a:ln>
                  <a:noFill/>
                </a:ln>
                <a:solidFill>
                  <a:schemeClr val="tx1"/>
                </a:solidFill>
                <a:effectLst/>
              </a:rPr>
              <a:t>External fertilization</a:t>
            </a:r>
          </a:p>
        </p:txBody>
      </p:sp>
      <p:sp>
        <p:nvSpPr>
          <p:cNvPr id="4099" name="Rectangle 8"/>
          <p:cNvSpPr>
            <a:spLocks noGrp="1"/>
          </p:cNvSpPr>
          <p:nvPr>
            <p:ph type="body" sz="half" idx="4294967295"/>
          </p:nvPr>
        </p:nvSpPr>
        <p:spPr>
          <a:xfrm>
            <a:off x="457200" y="1600200"/>
            <a:ext cx="4038600" cy="4708525"/>
          </a:xfrm>
        </p:spPr>
        <p:txBody>
          <a:bodyPr/>
          <a:lstStyle/>
          <a:p>
            <a:pPr>
              <a:lnSpc>
                <a:spcPct val="80000"/>
              </a:lnSpc>
            </a:pPr>
            <a:r>
              <a:rPr lang="en-US" sz="2000" b="1" smtClean="0"/>
              <a:t>During external fertilization, many gametes are released into the water by each sex at the same time and place. </a:t>
            </a:r>
          </a:p>
          <a:p>
            <a:pPr>
              <a:lnSpc>
                <a:spcPct val="80000"/>
              </a:lnSpc>
            </a:pPr>
            <a:r>
              <a:rPr lang="en-US" sz="2000" b="1" smtClean="0"/>
              <a:t>This type of fertilization requires water - animal sperm must swim to the eggs. </a:t>
            </a:r>
          </a:p>
          <a:p>
            <a:pPr>
              <a:lnSpc>
                <a:spcPct val="80000"/>
              </a:lnSpc>
            </a:pPr>
            <a:r>
              <a:rPr lang="en-US" sz="2000" b="1" smtClean="0"/>
              <a:t>Water also protects the gametes from drying out.</a:t>
            </a:r>
          </a:p>
          <a:p>
            <a:pPr>
              <a:lnSpc>
                <a:spcPct val="80000"/>
              </a:lnSpc>
            </a:pPr>
            <a:r>
              <a:rPr lang="en-US" sz="2000" b="1" smtClean="0"/>
              <a:t>Species which have external fertilization are either aquatic or return to water for reproduction</a:t>
            </a:r>
          </a:p>
          <a:p>
            <a:pPr>
              <a:lnSpc>
                <a:spcPct val="80000"/>
              </a:lnSpc>
            </a:pPr>
            <a:r>
              <a:rPr lang="en-US" sz="2000" b="1" smtClean="0"/>
              <a:t>Ex. frogs and toads </a:t>
            </a:r>
          </a:p>
        </p:txBody>
      </p:sp>
      <p:pic>
        <p:nvPicPr>
          <p:cNvPr id="4100" name="Picture 9" descr="114244242_7b86b69409"/>
          <p:cNvPicPr>
            <a:picLocks noGrp="1" noChangeAspect="1" noChangeArrowheads="1"/>
          </p:cNvPicPr>
          <p:nvPr>
            <p:ph sz="half" idx="4294967295"/>
          </p:nvPr>
        </p:nvPicPr>
        <p:blipFill>
          <a:blip r:embed="rId2"/>
          <a:srcRect/>
          <a:stretch>
            <a:fillRect/>
          </a:stretch>
        </p:blipFill>
        <p:spPr>
          <a:xfrm>
            <a:off x="5257800" y="1600200"/>
            <a:ext cx="3292475" cy="4708525"/>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bwMode="auto">
          <a:xfrm>
            <a:off x="457200" y="274638"/>
            <a:ext cx="8229600" cy="868362"/>
          </a:xfrm>
        </p:spPr>
        <p:txBody>
          <a:bodyPr wrap="square" lIns="91440" tIns="45720" rIns="91440" bIns="45720" numCol="1" anchorCtr="0" compatLnSpc="1">
            <a:prstTxWarp prst="textNoShape">
              <a:avLst/>
            </a:prstTxWarp>
          </a:bodyPr>
          <a:lstStyle/>
          <a:p>
            <a:endParaRPr lang="en-US" smtClean="0">
              <a:ln>
                <a:noFill/>
              </a:ln>
              <a:solidFill>
                <a:schemeClr val="tx1"/>
              </a:solidFill>
              <a:effectLst/>
            </a:endParaRPr>
          </a:p>
        </p:txBody>
      </p:sp>
      <p:pic>
        <p:nvPicPr>
          <p:cNvPr id="34819" name="Picture 3"/>
          <p:cNvPicPr>
            <a:picLocks noGrp="1" noChangeAspect="1" noChangeArrowheads="1"/>
          </p:cNvPicPr>
          <p:nvPr>
            <p:ph type="body" idx="1"/>
          </p:nvPr>
        </p:nvPicPr>
        <p:blipFill>
          <a:blip r:embed="rId2"/>
          <a:srcRect/>
          <a:stretch>
            <a:fillRect/>
          </a:stretch>
        </p:blipFill>
        <p:spPr>
          <a:xfrm>
            <a:off x="457200" y="1219200"/>
            <a:ext cx="8229600" cy="66294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blastula </a:t>
            </a:r>
            <a:endParaRPr lang="en-US" dirty="0"/>
          </a:p>
        </p:txBody>
      </p:sp>
      <p:pic>
        <p:nvPicPr>
          <p:cNvPr id="1026" name="Picture 2" descr="C:\Documents and Settings\hpadmin\Desktop\300px-Embryo,_8_cells.jpg"/>
          <p:cNvPicPr>
            <a:picLocks noGrp="1" noChangeAspect="1" noChangeArrowheads="1"/>
          </p:cNvPicPr>
          <p:nvPr>
            <p:ph idx="1"/>
          </p:nvPr>
        </p:nvPicPr>
        <p:blipFill>
          <a:blip r:embed="rId2"/>
          <a:srcRect/>
          <a:stretch>
            <a:fillRect/>
          </a:stretch>
        </p:blipFill>
        <p:spPr bwMode="auto">
          <a:xfrm>
            <a:off x="1371600" y="1905000"/>
            <a:ext cx="6781800" cy="42672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dirty="0" smtClean="0">
                <a:ln>
                  <a:noFill/>
                </a:ln>
                <a:solidFill>
                  <a:schemeClr val="tx1"/>
                </a:solidFill>
                <a:effectLst/>
              </a:rPr>
              <a:t>Zygote </a:t>
            </a:r>
          </a:p>
        </p:txBody>
      </p:sp>
      <p:sp>
        <p:nvSpPr>
          <p:cNvPr id="35843" name="Rectangle 3"/>
          <p:cNvSpPr>
            <a:spLocks noGrp="1"/>
          </p:cNvSpPr>
          <p:nvPr>
            <p:ph type="body" idx="1"/>
          </p:nvPr>
        </p:nvSpPr>
        <p:spPr/>
        <p:txBody>
          <a:bodyPr/>
          <a:lstStyle/>
          <a:p>
            <a:pPr>
              <a:lnSpc>
                <a:spcPct val="90000"/>
              </a:lnSpc>
              <a:buNone/>
            </a:pPr>
            <a:r>
              <a:rPr lang="en-US" dirty="0" smtClean="0"/>
              <a:t>Fertilization is the process by which the nucleus of a sperm (a male reproductive cell) fuses (combines) with the nucleus of an egg (a female reproductive cell; also called an ovum).</a:t>
            </a:r>
          </a:p>
          <a:p>
            <a:pPr>
              <a:lnSpc>
                <a:spcPct val="90000"/>
              </a:lnSpc>
              <a:buNone/>
            </a:pPr>
            <a:endParaRPr lang="en-US" dirty="0" smtClean="0"/>
          </a:p>
          <a:p>
            <a:pPr>
              <a:lnSpc>
                <a:spcPct val="90000"/>
              </a:lnSpc>
              <a:buNone/>
            </a:pPr>
            <a:r>
              <a:rPr lang="en-US" dirty="0" smtClean="0"/>
              <a:t>A fertilized egg cell is known as a zygote. Once formed, the zygote undergoes continuous cell division that eventually produces a new </a:t>
            </a:r>
            <a:r>
              <a:rPr lang="en-US" dirty="0" err="1" smtClean="0"/>
              <a:t>multicellular</a:t>
            </a:r>
            <a:r>
              <a:rPr lang="en-US" smtClean="0"/>
              <a:t> organism </a:t>
            </a:r>
            <a:r>
              <a:rPr lang="en-US" dirty="0" smtClean="0"/>
              <a:t/>
            </a:r>
            <a:br>
              <a:rPr lang="en-US" dirty="0" smtClean="0"/>
            </a:br>
            <a:r>
              <a:rPr lang="en-US" dirty="0" smtClean="0"/>
              <a:t/>
            </a:r>
            <a:br>
              <a:rPr lang="en-US" dirty="0" smtClean="0"/>
            </a:br>
            <a:endParaRPr lang="en-US" dirty="0" smtClean="0"/>
          </a:p>
          <a:p>
            <a:pPr>
              <a:lnSpc>
                <a:spcPct val="90000"/>
              </a:lnSpc>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Placenta </a:t>
            </a:r>
            <a:endParaRPr lang="en-US" dirty="0"/>
          </a:p>
        </p:txBody>
      </p:sp>
      <p:pic>
        <p:nvPicPr>
          <p:cNvPr id="2050" name="Picture 2" descr="C:\Documents and Settings\hpadmin\Desktop\250px-Placenta_svg.png"/>
          <p:cNvPicPr>
            <a:picLocks noGrp="1" noChangeAspect="1" noChangeArrowheads="1"/>
          </p:cNvPicPr>
          <p:nvPr>
            <p:ph idx="1"/>
          </p:nvPr>
        </p:nvPicPr>
        <p:blipFill>
          <a:blip r:embed="rId2"/>
          <a:srcRect/>
          <a:stretch>
            <a:fillRect/>
          </a:stretch>
        </p:blipFill>
        <p:spPr bwMode="auto">
          <a:xfrm>
            <a:off x="1600200" y="1524000"/>
            <a:ext cx="5486400" cy="48768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Placenta </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placenta</a:t>
            </a:r>
            <a:r>
              <a:rPr lang="en-US" dirty="0" smtClean="0"/>
              <a:t> is an </a:t>
            </a:r>
            <a:r>
              <a:rPr lang="en-US" dirty="0" smtClean="0">
                <a:hlinkClick r:id="rId2" action="ppaction://hlinkfile" tooltip="Organ (anatomy)"/>
              </a:rPr>
              <a:t>organ</a:t>
            </a:r>
            <a:r>
              <a:rPr lang="en-US" dirty="0" smtClean="0"/>
              <a:t> that connects the developing </a:t>
            </a:r>
            <a:r>
              <a:rPr lang="en-US" dirty="0" smtClean="0">
                <a:hlinkClick r:id="rId3" action="ppaction://hlinkfile" tooltip="Fetus"/>
              </a:rPr>
              <a:t>fetus</a:t>
            </a:r>
            <a:r>
              <a:rPr lang="en-US" dirty="0" smtClean="0"/>
              <a:t> to the uterine wall to allow nutrient uptake, waste elimination, and gas exchange via the mother's blood supply</a:t>
            </a:r>
          </a:p>
          <a:p>
            <a:endParaRPr lang="en-US" dirty="0" smtClean="0"/>
          </a:p>
          <a:p>
            <a:r>
              <a:rPr lang="en-US" dirty="0" smtClean="0"/>
              <a:t>The placenta a is attached to the lining of the uterus and is attached to the embryo with the help of </a:t>
            </a:r>
            <a:r>
              <a:rPr lang="en-US" dirty="0" smtClean="0">
                <a:solidFill>
                  <a:srgbClr val="FF0000"/>
                </a:solidFill>
              </a:rPr>
              <a:t>umbilical cord</a:t>
            </a:r>
          </a:p>
          <a:p>
            <a:endParaRPr lang="en-US" dirty="0" smtClean="0">
              <a:solidFill>
                <a:srgbClr val="FF0000"/>
              </a:solidFill>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Role of placenta</a:t>
            </a:r>
            <a:endParaRPr lang="en-US" dirty="0"/>
          </a:p>
        </p:txBody>
      </p:sp>
      <p:sp>
        <p:nvSpPr>
          <p:cNvPr id="3" name="Content Placeholder 2"/>
          <p:cNvSpPr>
            <a:spLocks noGrp="1"/>
          </p:cNvSpPr>
          <p:nvPr>
            <p:ph idx="1"/>
          </p:nvPr>
        </p:nvSpPr>
        <p:spPr>
          <a:xfrm>
            <a:off x="457200" y="1143000"/>
            <a:ext cx="8229600" cy="5165725"/>
          </a:xfrm>
        </p:spPr>
        <p:txBody>
          <a:bodyPr/>
          <a:lstStyle/>
          <a:p>
            <a:r>
              <a:rPr lang="en-US" sz="2000" dirty="0" smtClean="0"/>
              <a:t>A few weeks after the conception the fetal heart is developed which pumps blood through the placenta and the cord.</a:t>
            </a:r>
          </a:p>
          <a:p>
            <a:endParaRPr lang="en-US" sz="2000" dirty="0" smtClean="0"/>
          </a:p>
          <a:p>
            <a:r>
              <a:rPr lang="en-US" sz="2000" dirty="0" smtClean="0"/>
              <a:t>The placenta is the barrier between the mother and the growing fetus. It can select what substances can enter the and leave through the umbilical vein. It gives protection  to the growing fetus against fluctuations in mothers B.P</a:t>
            </a:r>
          </a:p>
          <a:p>
            <a:endParaRPr lang="en-US" sz="2000" dirty="0" smtClean="0"/>
          </a:p>
          <a:p>
            <a:r>
              <a:rPr lang="en-US" sz="2000" dirty="0" smtClean="0"/>
              <a:t>However, some substances like alcohol and drugs can enter the placental barrier.</a:t>
            </a:r>
          </a:p>
          <a:p>
            <a:endParaRPr lang="en-US" sz="2000" dirty="0" smtClean="0"/>
          </a:p>
          <a:p>
            <a:r>
              <a:rPr lang="en-US" sz="2000" dirty="0" smtClean="0"/>
              <a:t>The placenta secretes human chorionic gonadotropin hormone</a:t>
            </a:r>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stages of pregnancy</a:t>
            </a:r>
            <a:endParaRPr lang="en-US" dirty="0"/>
          </a:p>
        </p:txBody>
      </p:sp>
      <p:pic>
        <p:nvPicPr>
          <p:cNvPr id="1026" name="Picture 2" descr="C:\Documents and Settings\hpadmin\Desktop\Week-by-Week-Stages-of-Pregnancy.jpg"/>
          <p:cNvPicPr>
            <a:picLocks noGrp="1" noChangeAspect="1" noChangeArrowheads="1"/>
          </p:cNvPicPr>
          <p:nvPr>
            <p:ph idx="1"/>
          </p:nvPr>
        </p:nvPicPr>
        <p:blipFill>
          <a:blip r:embed="rId2"/>
          <a:srcRect/>
          <a:stretch>
            <a:fillRect/>
          </a:stretch>
        </p:blipFill>
        <p:spPr bwMode="auto">
          <a:xfrm>
            <a:off x="304800" y="1524000"/>
            <a:ext cx="8839200" cy="5659379"/>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  and development</a:t>
            </a:r>
            <a:endParaRPr lang="en-US" dirty="0"/>
          </a:p>
        </p:txBody>
      </p:sp>
      <p:sp>
        <p:nvSpPr>
          <p:cNvPr id="3" name="Content Placeholder 2"/>
          <p:cNvSpPr>
            <a:spLocks noGrp="1"/>
          </p:cNvSpPr>
          <p:nvPr>
            <p:ph idx="1"/>
          </p:nvPr>
        </p:nvSpPr>
        <p:spPr/>
        <p:txBody>
          <a:bodyPr/>
          <a:lstStyle/>
          <a:p>
            <a:r>
              <a:rPr lang="en-US" dirty="0" smtClean="0"/>
              <a:t>Gestation period: The complete time the fetus  takes from fertilization till birth </a:t>
            </a:r>
          </a:p>
          <a:p>
            <a:r>
              <a:rPr lang="en-US" dirty="0" smtClean="0"/>
              <a:t>34- 36 weeks or 9 months for the human  fetus</a:t>
            </a:r>
          </a:p>
          <a:p>
            <a:r>
              <a:rPr lang="en-US" dirty="0" smtClean="0"/>
              <a:t>The fetus is surrounded by amniotic fluid and amniotic sac. This protects the fetus from knocks and bumps.</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placenta villi</a:t>
            </a:r>
            <a:endParaRPr lang="en-US" dirty="0"/>
          </a:p>
        </p:txBody>
      </p:sp>
      <p:pic>
        <p:nvPicPr>
          <p:cNvPr id="2050" name="Picture 2" descr="C:\Documents and Settings\hpadmin\Desktop\placenta-fig-4.gif"/>
          <p:cNvPicPr>
            <a:picLocks noGrp="1" noChangeAspect="1" noChangeArrowheads="1"/>
          </p:cNvPicPr>
          <p:nvPr>
            <p:ph idx="1"/>
          </p:nvPr>
        </p:nvPicPr>
        <p:blipFill>
          <a:blip r:embed="rId2"/>
          <a:srcRect/>
          <a:stretch>
            <a:fillRect/>
          </a:stretch>
        </p:blipFill>
        <p:spPr bwMode="auto">
          <a:xfrm>
            <a:off x="381000" y="1600200"/>
            <a:ext cx="8153400" cy="52578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80125"/>
          </a:xfrm>
        </p:spPr>
        <p:txBody>
          <a:bodyPr/>
          <a:lstStyle/>
          <a:p>
            <a:r>
              <a:rPr lang="en-US" dirty="0" smtClean="0"/>
              <a:t>The placental villi are finger like projections which provide a large, thin surface for exchange of materials between mother and fetus </a:t>
            </a:r>
          </a:p>
          <a:p>
            <a:r>
              <a:rPr lang="en-US" dirty="0" smtClean="0">
                <a:solidFill>
                  <a:srgbClr val="FF0000"/>
                </a:solidFill>
              </a:rPr>
              <a:t>Artery from the mother delivers blood which is </a:t>
            </a:r>
            <a:r>
              <a:rPr lang="en-US" dirty="0" smtClean="0"/>
              <a:t>-high in nutrients and oxygen</a:t>
            </a:r>
          </a:p>
          <a:p>
            <a:r>
              <a:rPr lang="en-US" dirty="0" smtClean="0"/>
              <a:t>-Low in carbon dioxide and urea</a:t>
            </a:r>
          </a:p>
          <a:p>
            <a:r>
              <a:rPr lang="en-US" dirty="0" smtClean="0">
                <a:solidFill>
                  <a:srgbClr val="FF0000"/>
                </a:solidFill>
              </a:rPr>
              <a:t>The vein from the mother takes away blood which is  </a:t>
            </a:r>
          </a:p>
          <a:p>
            <a:r>
              <a:rPr lang="en-US" dirty="0" smtClean="0"/>
              <a:t>Low in nutrients</a:t>
            </a:r>
          </a:p>
          <a:p>
            <a:r>
              <a:rPr lang="en-US" dirty="0" smtClean="0"/>
              <a:t>High in carbon dioxide and urea</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Rectangle 8"/>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b="0" smtClean="0">
                <a:ln>
                  <a:noFill/>
                </a:ln>
                <a:solidFill>
                  <a:schemeClr val="tx1"/>
                </a:solidFill>
                <a:effectLst/>
              </a:rPr>
              <a:t>Internal Fertilization</a:t>
            </a:r>
          </a:p>
        </p:txBody>
      </p:sp>
      <p:sp>
        <p:nvSpPr>
          <p:cNvPr id="5123" name="Rectangle 9"/>
          <p:cNvSpPr>
            <a:spLocks noGrp="1"/>
          </p:cNvSpPr>
          <p:nvPr>
            <p:ph type="body" idx="4294967295"/>
          </p:nvPr>
        </p:nvSpPr>
        <p:spPr/>
        <p:txBody>
          <a:bodyPr/>
          <a:lstStyle/>
          <a:p>
            <a:pPr>
              <a:lnSpc>
                <a:spcPct val="90000"/>
              </a:lnSpc>
            </a:pPr>
            <a:r>
              <a:rPr lang="en-US" smtClean="0"/>
              <a:t> </a:t>
            </a:r>
            <a:r>
              <a:rPr lang="en-US" b="1" smtClean="0"/>
              <a:t>done through copulation, which involves the process on intercourse.</a:t>
            </a:r>
          </a:p>
          <a:p>
            <a:pPr>
              <a:lnSpc>
                <a:spcPct val="90000"/>
              </a:lnSpc>
              <a:buFont typeface="Wingdings 2" pitchFamily="18" charset="2"/>
              <a:buNone/>
            </a:pPr>
            <a:endParaRPr lang="en-US" b="1" smtClean="0"/>
          </a:p>
          <a:p>
            <a:pPr>
              <a:lnSpc>
                <a:spcPct val="90000"/>
              </a:lnSpc>
            </a:pPr>
            <a:r>
              <a:rPr lang="en-US" b="1" smtClean="0"/>
              <a:t>The sperm and the egg fuse inside the body of the organism.</a:t>
            </a:r>
          </a:p>
          <a:p>
            <a:pPr>
              <a:lnSpc>
                <a:spcPct val="90000"/>
              </a:lnSpc>
            </a:pPr>
            <a:endParaRPr lang="en-US" b="1" smtClean="0"/>
          </a:p>
          <a:p>
            <a:pPr>
              <a:lnSpc>
                <a:spcPct val="90000"/>
              </a:lnSpc>
            </a:pPr>
            <a:r>
              <a:rPr lang="en-US" b="1" smtClean="0"/>
              <a:t>Seen in more advanced organisms where the copulatory organs are well defined.</a:t>
            </a:r>
          </a:p>
          <a:p>
            <a:pPr>
              <a:lnSpc>
                <a:spcPct val="90000"/>
              </a:lnSpc>
              <a:buFont typeface="Wingdings 2" pitchFamily="18" charset="2"/>
              <a:buNone/>
            </a:pPr>
            <a:endParaRPr lang="en-US" b="1" smtClean="0"/>
          </a:p>
          <a:p>
            <a:pPr>
              <a:lnSpc>
                <a:spcPct val="90000"/>
              </a:lnSpc>
            </a:pPr>
            <a:r>
              <a:rPr lang="en-US" b="1" smtClean="0"/>
              <a:t>Ex. Humans, crocodiles (reptiles)</a:t>
            </a:r>
          </a:p>
        </p:txBody>
      </p:sp>
      <p:sp>
        <p:nvSpPr>
          <p:cNvPr id="5124" name="Rectangle 6"/>
          <p:cNvSpPr>
            <a:spLocks noChangeArrowheads="1"/>
          </p:cNvSpPr>
          <p:nvPr/>
        </p:nvSpPr>
        <p:spPr bwMode="auto">
          <a:xfrm>
            <a:off x="4479925" y="3108325"/>
            <a:ext cx="184150" cy="641350"/>
          </a:xfrm>
          <a:prstGeom prst="rect">
            <a:avLst/>
          </a:prstGeom>
          <a:noFill/>
          <a:ln w="9525">
            <a:noFill/>
            <a:miter lim="800000"/>
            <a:headEnd/>
            <a:tailEnd/>
          </a:ln>
        </p:spPr>
        <p:txBody>
          <a:bodyPr wrap="none" anchor="ctr">
            <a:spAutoFit/>
          </a:bodyPr>
          <a:lstStyle/>
          <a:p>
            <a:pPr algn="ctr"/>
            <a:endParaRPr lang="en-US" sz="1800" b="1"/>
          </a:p>
          <a:p>
            <a:pPr algn="ctr" eaLnBrk="0" hangingPunct="0"/>
            <a:endParaRPr lang="en-US" sz="18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7725"/>
          </a:xfrm>
        </p:spPr>
        <p:txBody>
          <a:bodyPr/>
          <a:lstStyle/>
          <a:p>
            <a:r>
              <a:rPr lang="en-US" dirty="0" smtClean="0"/>
              <a:t>Umbilical cord consists of umbilical artery</a:t>
            </a:r>
          </a:p>
          <a:p>
            <a:r>
              <a:rPr lang="en-US" dirty="0" smtClean="0"/>
              <a:t>Carries deoxygenated blood containing wastes such as urea away from fetus</a:t>
            </a:r>
          </a:p>
          <a:p>
            <a:r>
              <a:rPr lang="en-US" dirty="0" smtClean="0"/>
              <a:t>Umbilical vein carries oxygenated blood cleared of wastes from placenta to fetus. Blood contains  a high concentration of soluble foods such as glucose amino acids and iron.</a:t>
            </a:r>
          </a:p>
          <a:p>
            <a:r>
              <a:rPr lang="en-US" dirty="0" smtClean="0"/>
              <a:t>A </a:t>
            </a:r>
            <a:r>
              <a:rPr lang="en-US" smtClean="0"/>
              <a:t>countercurrent system </a:t>
            </a:r>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birth</a:t>
            </a:r>
            <a:endParaRPr lang="en-US" dirty="0"/>
          </a:p>
        </p:txBody>
      </p:sp>
      <p:sp>
        <p:nvSpPr>
          <p:cNvPr id="3" name="Content Placeholder 2"/>
          <p:cNvSpPr>
            <a:spLocks noGrp="1"/>
          </p:cNvSpPr>
          <p:nvPr>
            <p:ph idx="1"/>
          </p:nvPr>
        </p:nvSpPr>
        <p:spPr/>
        <p:txBody>
          <a:bodyPr/>
          <a:lstStyle/>
          <a:p>
            <a:r>
              <a:rPr lang="en-US" dirty="0" smtClean="0"/>
              <a:t>Dilation</a:t>
            </a:r>
          </a:p>
          <a:p>
            <a:endParaRPr lang="en-US" dirty="0" smtClean="0"/>
          </a:p>
          <a:p>
            <a:r>
              <a:rPr lang="en-US" dirty="0" smtClean="0"/>
              <a:t>Expulsion</a:t>
            </a:r>
          </a:p>
          <a:p>
            <a:endParaRPr lang="en-US" dirty="0" smtClean="0"/>
          </a:p>
          <a:p>
            <a:r>
              <a:rPr lang="en-US" dirty="0" smtClean="0"/>
              <a:t>Placenta</a:t>
            </a:r>
          </a:p>
          <a:p>
            <a:endParaRPr lang="en-US" dirty="0" smtClean="0"/>
          </a:p>
          <a:p>
            <a:r>
              <a:rPr lang="en-US" dirty="0" smtClean="0"/>
              <a:t>Induced birth</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Feeding and parental care</a:t>
            </a:r>
            <a:endParaRPr lang="en-US" dirty="0"/>
          </a:p>
        </p:txBody>
      </p:sp>
      <p:sp>
        <p:nvSpPr>
          <p:cNvPr id="3" name="Content Placeholder 2"/>
          <p:cNvSpPr>
            <a:spLocks noGrp="1"/>
          </p:cNvSpPr>
          <p:nvPr>
            <p:ph idx="1"/>
          </p:nvPr>
        </p:nvSpPr>
        <p:spPr/>
        <p:txBody>
          <a:bodyPr/>
          <a:lstStyle/>
          <a:p>
            <a:r>
              <a:rPr lang="en-US" dirty="0" err="1" smtClean="0"/>
              <a:t>Prolactin</a:t>
            </a:r>
            <a:endParaRPr lang="en-US" dirty="0" smtClean="0"/>
          </a:p>
          <a:p>
            <a:endParaRPr lang="en-US" dirty="0" smtClean="0"/>
          </a:p>
          <a:p>
            <a:r>
              <a:rPr lang="en-US" dirty="0" smtClean="0"/>
              <a:t>Oxytocin</a:t>
            </a:r>
          </a:p>
          <a:p>
            <a:endParaRPr lang="en-US" dirty="0" smtClean="0"/>
          </a:p>
          <a:p>
            <a:r>
              <a:rPr lang="en-US" dirty="0" err="1" smtClean="0"/>
              <a:t>Colostrum</a:t>
            </a:r>
            <a:endParaRPr lang="en-US" dirty="0" smtClean="0"/>
          </a:p>
          <a:p>
            <a:endParaRPr lang="en-US" dirty="0" smtClean="0"/>
          </a:p>
          <a:p>
            <a:r>
              <a:rPr lang="en-US" dirty="0" smtClean="0"/>
              <a:t>Weaning</a:t>
            </a:r>
          </a:p>
          <a:p>
            <a:endParaRPr lang="en-US" dirty="0" smtClean="0"/>
          </a:p>
          <a:p>
            <a:r>
              <a:rPr lang="en-US" smtClean="0"/>
              <a:t>topfood</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embryonic membranes</a:t>
            </a:r>
            <a:endParaRPr lang="en-US" dirty="0"/>
          </a:p>
        </p:txBody>
      </p:sp>
      <p:sp>
        <p:nvSpPr>
          <p:cNvPr id="3" name="Content Placeholder 2"/>
          <p:cNvSpPr>
            <a:spLocks noGrp="1"/>
          </p:cNvSpPr>
          <p:nvPr>
            <p:ph idx="1"/>
          </p:nvPr>
        </p:nvSpPr>
        <p:spPr/>
        <p:txBody>
          <a:bodyPr/>
          <a:lstStyle/>
          <a:p>
            <a:r>
              <a:rPr lang="en-US" dirty="0" smtClean="0"/>
              <a:t>Amnion is the membrane that covers the embryo. </a:t>
            </a:r>
          </a:p>
          <a:p>
            <a:r>
              <a:rPr lang="en-US" dirty="0" err="1" smtClean="0"/>
              <a:t>Chorion</a:t>
            </a:r>
            <a:r>
              <a:rPr lang="en-US" dirty="0" smtClean="0"/>
              <a:t> is the membrane that covers the amnion, the yolk sac and the </a:t>
            </a:r>
            <a:r>
              <a:rPr lang="en-US" dirty="0" err="1" smtClean="0"/>
              <a:t>allantois</a:t>
            </a:r>
            <a:r>
              <a:rPr lang="en-US" dirty="0" smtClean="0"/>
              <a:t>. </a:t>
            </a:r>
          </a:p>
          <a:p>
            <a:r>
              <a:rPr lang="en-US" dirty="0" smtClean="0"/>
              <a:t>The space delimited by the </a:t>
            </a:r>
            <a:r>
              <a:rPr lang="en-US" dirty="0" err="1" smtClean="0"/>
              <a:t>chorion</a:t>
            </a:r>
            <a:r>
              <a:rPr lang="en-US" dirty="0" smtClean="0"/>
              <a:t> and the amnion is called amniotic cavity and it is filled with </a:t>
            </a:r>
            <a:r>
              <a:rPr lang="en-US" dirty="0" err="1" smtClean="0"/>
              <a:t>aminiotic</a:t>
            </a:r>
            <a:r>
              <a:rPr lang="en-US" dirty="0" smtClean="0"/>
              <a:t> fluid. </a:t>
            </a:r>
          </a:p>
          <a:p>
            <a:r>
              <a:rPr lang="en-US" dirty="0" smtClean="0"/>
              <a:t>The amniotic cavity has the functions of preventing desiccation of the embryo and of protecting it against mechanical shocks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IVF</a:t>
            </a:r>
            <a:endParaRPr lang="en-US" dirty="0"/>
          </a:p>
        </p:txBody>
      </p:sp>
      <p:sp>
        <p:nvSpPr>
          <p:cNvPr id="3" name="Content Placeholder 2"/>
          <p:cNvSpPr>
            <a:spLocks noGrp="1"/>
          </p:cNvSpPr>
          <p:nvPr>
            <p:ph idx="1"/>
          </p:nvPr>
        </p:nvSpPr>
        <p:spPr/>
        <p:txBody>
          <a:bodyPr/>
          <a:lstStyle/>
          <a:p>
            <a:r>
              <a:rPr lang="en-US" b="1" i="1" dirty="0" smtClean="0"/>
              <a:t>In vitro</a:t>
            </a:r>
            <a:r>
              <a:rPr lang="en-US" b="1" dirty="0" smtClean="0"/>
              <a:t> </a:t>
            </a:r>
            <a:r>
              <a:rPr lang="en-US" b="1" dirty="0" err="1" smtClean="0"/>
              <a:t>fertilisation</a:t>
            </a:r>
            <a:r>
              <a:rPr lang="en-US" dirty="0" smtClean="0"/>
              <a:t> (</a:t>
            </a:r>
            <a:r>
              <a:rPr lang="en-US" b="1" dirty="0" smtClean="0"/>
              <a:t>IVF</a:t>
            </a:r>
            <a:r>
              <a:rPr lang="en-US" dirty="0" smtClean="0"/>
              <a:t>) is a process by which </a:t>
            </a:r>
            <a:r>
              <a:rPr lang="en-US" dirty="0" smtClean="0">
                <a:hlinkClick r:id="rId2" action="ppaction://hlinkfile" tooltip="Ovum"/>
              </a:rPr>
              <a:t>egg cells</a:t>
            </a:r>
            <a:r>
              <a:rPr lang="en-US" dirty="0" smtClean="0"/>
              <a:t> are </a:t>
            </a:r>
            <a:r>
              <a:rPr lang="en-US" dirty="0" err="1" smtClean="0">
                <a:hlinkClick r:id="rId3" action="ppaction://hlinkfile" tooltip="Fertilisation"/>
              </a:rPr>
              <a:t>fertilised</a:t>
            </a:r>
            <a:r>
              <a:rPr lang="en-US" dirty="0" smtClean="0"/>
              <a:t> by </a:t>
            </a:r>
            <a:r>
              <a:rPr lang="en-US" dirty="0" smtClean="0">
                <a:hlinkClick r:id="rId4" action="ppaction://hlinkfile" tooltip="Spermatocyte"/>
              </a:rPr>
              <a:t>sperm</a:t>
            </a:r>
            <a:r>
              <a:rPr lang="en-US" dirty="0" smtClean="0"/>
              <a:t> outside the body, </a:t>
            </a:r>
            <a:r>
              <a:rPr lang="en-US" i="1" dirty="0" smtClean="0">
                <a:hlinkClick r:id="rId5" action="ppaction://hlinkfile" tooltip="In vitro"/>
              </a:rPr>
              <a:t>in vitro</a:t>
            </a:r>
            <a:r>
              <a:rPr lang="en-US" dirty="0" smtClean="0"/>
              <a:t>. IVF is a major treatment in </a:t>
            </a:r>
            <a:r>
              <a:rPr lang="en-US" dirty="0" smtClean="0">
                <a:hlinkClick r:id="rId6" action="ppaction://hlinkfile" tooltip="Infertility"/>
              </a:rPr>
              <a:t>infertility</a:t>
            </a:r>
            <a:r>
              <a:rPr lang="en-US" dirty="0" smtClean="0"/>
              <a:t> when other methods of </a:t>
            </a:r>
            <a:r>
              <a:rPr lang="en-US" dirty="0" smtClean="0">
                <a:hlinkClick r:id="rId7" action="ppaction://hlinkfile" tooltip="Assisted reproductive technology"/>
              </a:rPr>
              <a:t>assisted reproductive technology</a:t>
            </a:r>
            <a:r>
              <a:rPr lang="en-US" dirty="0" smtClean="0"/>
              <a:t> have failed. The process involves hormonally controlling the </a:t>
            </a:r>
            <a:r>
              <a:rPr lang="en-US" dirty="0" err="1" smtClean="0"/>
              <a:t>ovulatory</a:t>
            </a:r>
            <a:r>
              <a:rPr lang="en-US" dirty="0" smtClean="0"/>
              <a:t> process, removing </a:t>
            </a:r>
            <a:r>
              <a:rPr lang="en-US" dirty="0" smtClean="0">
                <a:hlinkClick r:id="rId2" action="ppaction://hlinkfile" tooltip="Ovum"/>
              </a:rPr>
              <a:t>ova</a:t>
            </a:r>
            <a:r>
              <a:rPr lang="en-US" dirty="0" smtClean="0"/>
              <a:t> (eggs) from the woman's </a:t>
            </a:r>
            <a:r>
              <a:rPr lang="en-US" dirty="0" smtClean="0">
                <a:hlinkClick r:id="rId8" action="ppaction://hlinkfile" tooltip="Ovary"/>
              </a:rPr>
              <a:t>ovaries</a:t>
            </a:r>
            <a:r>
              <a:rPr lang="en-US" dirty="0" smtClean="0"/>
              <a:t> and letting </a:t>
            </a:r>
            <a:r>
              <a:rPr lang="en-US" dirty="0" smtClean="0">
                <a:hlinkClick r:id="rId9" action="ppaction://hlinkfile" tooltip="Spermatozoon"/>
              </a:rPr>
              <a:t>sperm</a:t>
            </a:r>
            <a:r>
              <a:rPr lang="en-US" dirty="0" smtClean="0"/>
              <a:t> </a:t>
            </a:r>
            <a:r>
              <a:rPr lang="en-US" dirty="0" err="1" smtClean="0"/>
              <a:t>fertilise</a:t>
            </a:r>
            <a:r>
              <a:rPr lang="en-US" dirty="0" smtClean="0"/>
              <a:t> them in a fluid medium.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insemination</a:t>
            </a:r>
            <a:endParaRPr lang="en-US" dirty="0"/>
          </a:p>
        </p:txBody>
      </p:sp>
      <p:sp>
        <p:nvSpPr>
          <p:cNvPr id="3" name="Content Placeholder 2"/>
          <p:cNvSpPr>
            <a:spLocks noGrp="1"/>
          </p:cNvSpPr>
          <p:nvPr>
            <p:ph idx="1"/>
          </p:nvPr>
        </p:nvSpPr>
        <p:spPr/>
        <p:txBody>
          <a:bodyPr/>
          <a:lstStyle/>
          <a:p>
            <a:r>
              <a:rPr lang="en-US" b="1" dirty="0" smtClean="0"/>
              <a:t>Artificial insemination</a:t>
            </a:r>
            <a:r>
              <a:rPr lang="en-US" dirty="0" smtClean="0"/>
              <a:t>, or </a:t>
            </a:r>
            <a:r>
              <a:rPr lang="en-US" b="1" dirty="0" smtClean="0"/>
              <a:t>AI</a:t>
            </a:r>
            <a:r>
              <a:rPr lang="en-US" dirty="0" smtClean="0"/>
              <a:t>, is the process by which </a:t>
            </a:r>
            <a:r>
              <a:rPr lang="en-US" dirty="0" smtClean="0">
                <a:hlinkClick r:id="rId2" action="ppaction://hlinkfile" tooltip="Spermatozoon"/>
              </a:rPr>
              <a:t>sperm</a:t>
            </a:r>
            <a:r>
              <a:rPr lang="en-US" dirty="0" smtClean="0"/>
              <a:t> is placed into the reproductive tract of a female for the purpose of impregnating the female by using means other than </a:t>
            </a:r>
            <a:r>
              <a:rPr lang="en-US" dirty="0" smtClean="0">
                <a:hlinkClick r:id="rId3" action="ppaction://hlinkfile" tooltip="Sexual intercourse"/>
              </a:rPr>
              <a:t>sexual intercourse</a:t>
            </a:r>
            <a:r>
              <a:rPr lang="en-US" dirty="0" smtClean="0"/>
              <a:t> </a:t>
            </a:r>
          </a:p>
          <a:p>
            <a:r>
              <a:rPr lang="en-US" dirty="0" smtClean="0"/>
              <a:t> In humans, it is used as </a:t>
            </a:r>
            <a:r>
              <a:rPr lang="en-US" dirty="0" smtClean="0">
                <a:hlinkClick r:id="rId4" action="ppaction://hlinkfile" tooltip="Assisted reproductive technology"/>
              </a:rPr>
              <a:t>assisted reproductive technology</a:t>
            </a:r>
            <a:r>
              <a:rPr lang="en-US" dirty="0" smtClean="0"/>
              <a:t>, using either sperm from the woman's male partner or sperm from a </a:t>
            </a:r>
            <a:r>
              <a:rPr lang="en-US" dirty="0" smtClean="0">
                <a:hlinkClick r:id="rId5" action="ppaction://hlinkfile" tooltip="Sperm donor"/>
              </a:rPr>
              <a:t>sperm donor</a:t>
            </a:r>
            <a:r>
              <a:rPr lang="en-US" dirty="0" smtClean="0"/>
              <a:t> (donor sperm) in cases where the male partner produces no sperm or the woman has no male </a:t>
            </a:r>
            <a:r>
              <a:rPr lang="en-US" dirty="0" smtClean="0"/>
              <a:t>partner</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Contraceptive methods</a:t>
            </a:r>
            <a:endParaRPr lang="en-US"/>
          </a:p>
        </p:txBody>
      </p:sp>
      <p:sp>
        <p:nvSpPr>
          <p:cNvPr id="3" name="Content Placeholder 2"/>
          <p:cNvSpPr>
            <a:spLocks noGrp="1"/>
          </p:cNvSpPr>
          <p:nvPr>
            <p:ph idx="1"/>
          </p:nvPr>
        </p:nvSpPr>
        <p:spPr/>
        <p:txBody>
          <a:bodyPr/>
          <a:lstStyle/>
          <a:p>
            <a:r>
              <a:rPr lang="en-US" dirty="0" smtClean="0"/>
              <a:t>Natural </a:t>
            </a:r>
          </a:p>
          <a:p>
            <a:endParaRPr lang="en-US" dirty="0" smtClean="0"/>
          </a:p>
          <a:p>
            <a:r>
              <a:rPr lang="en-US" dirty="0" smtClean="0"/>
              <a:t>Contraception </a:t>
            </a:r>
          </a:p>
          <a:p>
            <a:r>
              <a:rPr lang="en-US" dirty="0" smtClean="0"/>
              <a:t>Pill</a:t>
            </a:r>
          </a:p>
          <a:p>
            <a:r>
              <a:rPr lang="en-US" dirty="0" err="1" smtClean="0"/>
              <a:t>Spermicides</a:t>
            </a:r>
            <a:endParaRPr lang="en-US" dirty="0" smtClean="0"/>
          </a:p>
          <a:p>
            <a:r>
              <a:rPr lang="en-US" dirty="0" smtClean="0"/>
              <a:t>IUD</a:t>
            </a:r>
          </a:p>
          <a:p>
            <a:r>
              <a:rPr lang="en-US" dirty="0" smtClean="0"/>
              <a:t>The contraceptive pills</a:t>
            </a:r>
          </a:p>
          <a:p>
            <a:r>
              <a:rPr lang="en-US" dirty="0" smtClean="0"/>
              <a:t>Sterilization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Sexually transmitted diseases</a:t>
            </a:r>
            <a:endParaRPr lang="en-US" dirty="0"/>
          </a:p>
        </p:txBody>
      </p:sp>
      <p:sp>
        <p:nvSpPr>
          <p:cNvPr id="3" name="Content Placeholder 2"/>
          <p:cNvSpPr>
            <a:spLocks noGrp="1"/>
          </p:cNvSpPr>
          <p:nvPr>
            <p:ph idx="1"/>
          </p:nvPr>
        </p:nvSpPr>
        <p:spPr/>
        <p:txBody>
          <a:bodyPr/>
          <a:lstStyle/>
          <a:p>
            <a:r>
              <a:rPr lang="en-US" dirty="0" smtClean="0"/>
              <a:t>A </a:t>
            </a:r>
            <a:r>
              <a:rPr lang="en-US" b="1" dirty="0" smtClean="0"/>
              <a:t>sexually transmitted disease</a:t>
            </a:r>
            <a:r>
              <a:rPr lang="en-US" dirty="0" smtClean="0"/>
              <a:t> (</a:t>
            </a:r>
            <a:r>
              <a:rPr lang="en-US" b="1" dirty="0" smtClean="0"/>
              <a:t>STD</a:t>
            </a:r>
            <a:r>
              <a:rPr lang="en-US" dirty="0" smtClean="0"/>
              <a:t>), also known as </a:t>
            </a:r>
            <a:r>
              <a:rPr lang="en-US" b="1" dirty="0" smtClean="0"/>
              <a:t>sexually transmitted infection</a:t>
            </a:r>
            <a:r>
              <a:rPr lang="en-US" dirty="0" smtClean="0"/>
              <a:t> (</a:t>
            </a:r>
            <a:r>
              <a:rPr lang="en-US" b="1" dirty="0" smtClean="0"/>
              <a:t>STI</a:t>
            </a:r>
            <a:r>
              <a:rPr lang="en-US" dirty="0" smtClean="0"/>
              <a:t>) or </a:t>
            </a:r>
            <a:r>
              <a:rPr lang="en-US" b="1" dirty="0" smtClean="0"/>
              <a:t>venereal disease</a:t>
            </a:r>
            <a:r>
              <a:rPr lang="en-US" dirty="0" smtClean="0"/>
              <a:t> (</a:t>
            </a:r>
            <a:r>
              <a:rPr lang="en-US" b="1" dirty="0" smtClean="0"/>
              <a:t>VD</a:t>
            </a:r>
            <a:r>
              <a:rPr lang="en-US" dirty="0" smtClean="0"/>
              <a:t>), is an illness that has a significant probability of transmission between humans by means of human sexual behavior</a:t>
            </a:r>
          </a:p>
          <a:p>
            <a:r>
              <a:rPr lang="en-US" dirty="0" smtClean="0"/>
              <a:t>Gonorrhea</a:t>
            </a:r>
          </a:p>
          <a:p>
            <a:endParaRPr lang="en-US" dirty="0" smtClean="0"/>
          </a:p>
          <a:p>
            <a:r>
              <a:rPr lang="en-US" dirty="0" smtClean="0"/>
              <a:t>HIV</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Gonorrhea</a:t>
            </a:r>
            <a:r>
              <a:rPr lang="en-US" dirty="0" smtClean="0"/>
              <a:t>  is a common sexually transmitted </a:t>
            </a:r>
            <a:r>
              <a:rPr lang="en-US" dirty="0" err="1" smtClean="0"/>
              <a:t>infectioncaused</a:t>
            </a:r>
            <a:r>
              <a:rPr lang="en-US" dirty="0" smtClean="0"/>
              <a:t> by the bacterium </a:t>
            </a:r>
            <a:r>
              <a:rPr lang="en-US" i="1" dirty="0" err="1" smtClean="0"/>
              <a:t>Neisseriag</a:t>
            </a:r>
            <a:r>
              <a:rPr lang="en-US" i="1" dirty="0" smtClean="0"/>
              <a:t> </a:t>
            </a:r>
            <a:r>
              <a:rPr lang="en-US" i="1" dirty="0" err="1" smtClean="0"/>
              <a:t>onorrhoeae</a:t>
            </a:r>
            <a:r>
              <a:rPr lang="en-US" dirty="0" smtClean="0"/>
              <a:t>. In the US, its incidence is </a:t>
            </a:r>
            <a:r>
              <a:rPr lang="en-US" dirty="0" err="1" smtClean="0"/>
              <a:t>secondonly</a:t>
            </a:r>
            <a:r>
              <a:rPr lang="en-US" dirty="0" smtClean="0"/>
              <a:t> to </a:t>
            </a:r>
            <a:r>
              <a:rPr lang="en-US" dirty="0" err="1" smtClean="0"/>
              <a:t>chlamydia</a:t>
            </a:r>
            <a:r>
              <a:rPr lang="en-US" dirty="0" smtClean="0"/>
              <a:t> among bacterial STDs.</a:t>
            </a:r>
            <a:r>
              <a:rPr lang="en-US" baseline="30000" dirty="0" smtClean="0"/>
              <a:t> </a:t>
            </a:r>
            <a:r>
              <a:rPr lang="en-US" dirty="0" smtClean="0"/>
              <a:t>In both men and women if gonorrhea is left untreated, it may spread throughout the body, affecting joints and even heart valves.</a:t>
            </a:r>
          </a:p>
          <a:p>
            <a:r>
              <a:rPr lang="en-US" dirty="0" smtClean="0"/>
              <a:t>Gonorrhea cannot be spread by sharing toilets and bathrooms</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males, symptoms include a yellowish discharge from the penis, associated with painful, and sometimes frequent, urination. Symptoms can develop from two to thirty days after infection. A few percent of infected men have no symptoms. The infection may move into the prostate, seminal vesicles, and </a:t>
            </a:r>
            <a:r>
              <a:rPr lang="en-US" dirty="0" err="1" smtClean="0"/>
              <a:t>epididymis</a:t>
            </a:r>
            <a:r>
              <a:rPr lang="en-US" dirty="0" smtClean="0"/>
              <a:t>, causing pain and fever. Untreated, gonorrhea can lead to sterility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p:cNvSpPr>
          <p:nvPr>
            <p:ph type="ctrTitle"/>
          </p:nvPr>
        </p:nvSpPr>
        <p:spPr bwMode="auto">
          <a:xfrm>
            <a:off x="609600" y="228600"/>
            <a:ext cx="7772400" cy="1470025"/>
          </a:xfrm>
        </p:spPr>
        <p:txBody>
          <a:bodyPr wrap="square" lIns="91440" tIns="45720" rIns="91440" bIns="45720" numCol="1" anchor="ctr" anchorCtr="0" compatLnSpc="1">
            <a:prstTxWarp prst="textNoShape">
              <a:avLst/>
            </a:prstTxWarp>
          </a:bodyPr>
          <a:lstStyle/>
          <a:p>
            <a:pPr>
              <a:defRPr/>
            </a:pPr>
            <a:r>
              <a:rPr lang="en-US" sz="4100" cap="none" smtClean="0">
                <a:ln>
                  <a:noFill/>
                </a:ln>
                <a:solidFill>
                  <a:schemeClr val="tx1"/>
                </a:solidFill>
                <a:effectLst/>
              </a:rPr>
              <a:t>Reproduction in humans</a:t>
            </a:r>
          </a:p>
        </p:txBody>
      </p:sp>
      <p:pic>
        <p:nvPicPr>
          <p:cNvPr id="6147" name="Picture 8" descr="biologie_reproduction"/>
          <p:cNvPicPr>
            <a:picLocks noChangeAspect="1" noChangeArrowheads="1"/>
          </p:cNvPicPr>
          <p:nvPr/>
        </p:nvPicPr>
        <p:blipFill>
          <a:blip r:embed="rId2"/>
          <a:srcRect/>
          <a:stretch>
            <a:fillRect/>
          </a:stretch>
        </p:blipFill>
        <p:spPr bwMode="auto">
          <a:xfrm>
            <a:off x="2133600" y="1676400"/>
            <a:ext cx="5000625"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t>More than half of women with gonorrhea show no symptoms, or symptoms mild enough to be ignored. Women may complain of </a:t>
            </a:r>
            <a:r>
              <a:rPr lang="en-US" sz="2400" dirty="0" smtClean="0">
                <a:hlinkClick r:id="rId2" action="ppaction://hlinkfile" tooltip="Vaginal discharge"/>
              </a:rPr>
              <a:t>vaginal discharge</a:t>
            </a:r>
            <a:r>
              <a:rPr lang="en-US" sz="2400" dirty="0" smtClean="0"/>
              <a:t>, difficulty urinating (</a:t>
            </a:r>
            <a:r>
              <a:rPr lang="en-US" sz="2400" dirty="0" err="1" smtClean="0">
                <a:hlinkClick r:id="rId3" action="ppaction://hlinkfile" tooltip="Dysuria"/>
              </a:rPr>
              <a:t>dysuria</a:t>
            </a:r>
            <a:r>
              <a:rPr lang="en-US" sz="2400" dirty="0" smtClean="0"/>
              <a:t>), projectile urination, off-cycle </a:t>
            </a:r>
            <a:r>
              <a:rPr lang="en-US" sz="2400" dirty="0" smtClean="0">
                <a:hlinkClick r:id="rId4" action="ppaction://hlinkfile" tooltip="Menstrual cycle"/>
              </a:rPr>
              <a:t>menstrual</a:t>
            </a:r>
            <a:r>
              <a:rPr lang="en-US" sz="2400" dirty="0" smtClean="0"/>
              <a:t> bleeding, or bleeding after sexual intercourse. The cervix may appear anywhere from normal to the extreme of marked cervical inflammation with pus. Early symptoms may include a discharge from the vagina, discomfort in the lower abdomen, irritation of the genitals, pain or burning during urination and abnormal bleeding</a:t>
            </a:r>
            <a:endParaRPr lang="en-U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 SYMPTOMS</a:t>
            </a:r>
            <a:endParaRPr lang="en-US" dirty="0"/>
          </a:p>
        </p:txBody>
      </p:sp>
      <p:sp>
        <p:nvSpPr>
          <p:cNvPr id="3" name="Content Placeholder 2"/>
          <p:cNvSpPr>
            <a:spLocks noGrp="1"/>
          </p:cNvSpPr>
          <p:nvPr>
            <p:ph idx="1"/>
          </p:nvPr>
        </p:nvSpPr>
        <p:spPr/>
        <p:txBody>
          <a:bodyPr/>
          <a:lstStyle/>
          <a:p>
            <a:r>
              <a:rPr lang="en-US" sz="2400" dirty="0" smtClean="0"/>
              <a:t>Rapid </a:t>
            </a:r>
            <a:r>
              <a:rPr lang="en-US" sz="2400" u="sng" dirty="0" smtClean="0">
                <a:hlinkClick r:id="" action="ppaction://hlinkfile"/>
              </a:rPr>
              <a:t>weight loss</a:t>
            </a:r>
            <a:r>
              <a:rPr lang="en-US" sz="2400" dirty="0" smtClean="0"/>
              <a:t> </a:t>
            </a:r>
          </a:p>
          <a:p>
            <a:r>
              <a:rPr lang="en-US" sz="2400" dirty="0" smtClean="0"/>
              <a:t>Dry cough </a:t>
            </a:r>
          </a:p>
          <a:p>
            <a:r>
              <a:rPr lang="en-US" sz="2400" dirty="0" smtClean="0"/>
              <a:t>Recurring fever or profuse night sweats </a:t>
            </a:r>
          </a:p>
          <a:p>
            <a:r>
              <a:rPr lang="en-US" sz="2400" dirty="0" smtClean="0"/>
              <a:t>Profound and unexplained fatigue </a:t>
            </a:r>
          </a:p>
          <a:p>
            <a:r>
              <a:rPr lang="en-US" sz="2400" dirty="0" err="1" smtClean="0"/>
              <a:t>Wollen</a:t>
            </a:r>
            <a:r>
              <a:rPr lang="en-US" sz="2400" dirty="0" smtClean="0"/>
              <a:t> lymph glands in the armpits, groin, or neck </a:t>
            </a:r>
          </a:p>
          <a:p>
            <a:r>
              <a:rPr lang="en-US" sz="2400" dirty="0" smtClean="0"/>
              <a:t>Diarrhea that lasts for more than a week </a:t>
            </a:r>
          </a:p>
          <a:p>
            <a:r>
              <a:rPr lang="en-US" sz="2400" dirty="0" smtClean="0"/>
              <a:t>White spots or unusual blemishes on the tongue, in the mouth, or in the throat </a:t>
            </a:r>
          </a:p>
          <a:p>
            <a:r>
              <a:rPr lang="en-US" sz="2400" dirty="0" smtClean="0"/>
              <a:t>Pneumonia </a:t>
            </a:r>
          </a:p>
          <a:p>
            <a:r>
              <a:rPr lang="en-US" sz="2400" dirty="0" smtClean="0"/>
              <a:t>Red, brown, pink, or purplish blotches on or under the skin or inside the mouth, nose, or eyelids </a:t>
            </a:r>
          </a:p>
          <a:p>
            <a:r>
              <a:rPr lang="en-US" sz="2400" dirty="0" smtClean="0"/>
              <a:t>Memory loss, depression, and other neurological disorders </a:t>
            </a:r>
          </a:p>
          <a:p>
            <a:endParaRPr 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60925"/>
          </a:xfrm>
        </p:spPr>
        <p:txBody>
          <a:bodyPr/>
          <a:lstStyle/>
          <a:p>
            <a:r>
              <a:rPr lang="en-US" sz="2000" dirty="0" smtClean="0"/>
              <a:t>The major difference between HIV and AIDS is that the former </a:t>
            </a:r>
            <a:r>
              <a:rPr lang="en-US" sz="2000" dirty="0" err="1" smtClean="0"/>
              <a:t>ia</a:t>
            </a:r>
            <a:r>
              <a:rPr lang="en-US" sz="2000" dirty="0" smtClean="0"/>
              <a:t> virus, and the latter is a fatal disease. The presence of the retrovirus, HIV leads to the collapse of the immune system of the human body eventually leading to AIDS. </a:t>
            </a:r>
          </a:p>
          <a:p>
            <a:r>
              <a:rPr lang="en-US" sz="2000" dirty="0" smtClean="0"/>
              <a:t>A retrovirus is a type of virus that affects the human immunity system. HIV or Human </a:t>
            </a:r>
            <a:r>
              <a:rPr lang="en-US" sz="2000" dirty="0" err="1" smtClean="0"/>
              <a:t>Immuno</a:t>
            </a:r>
            <a:r>
              <a:rPr lang="en-US" sz="2000" dirty="0" smtClean="0"/>
              <a:t> Deficiency viruses are </a:t>
            </a:r>
            <a:r>
              <a:rPr lang="en-US" sz="2000" dirty="0" err="1" smtClean="0"/>
              <a:t>lentivirus</a:t>
            </a:r>
            <a:r>
              <a:rPr lang="en-US" sz="2000" dirty="0" smtClean="0"/>
              <a:t>, which are a subset of retrovirus. </a:t>
            </a:r>
            <a:r>
              <a:rPr lang="en-US" sz="2000" dirty="0" err="1" smtClean="0"/>
              <a:t>Lentivirus</a:t>
            </a:r>
            <a:r>
              <a:rPr lang="en-US" sz="2000" dirty="0" smtClean="0"/>
              <a:t> causes very slow degeneration of the immunity system. A </a:t>
            </a:r>
            <a:r>
              <a:rPr lang="en-US" sz="2000" dirty="0" err="1" smtClean="0"/>
              <a:t>lentivirus</a:t>
            </a:r>
            <a:r>
              <a:rPr lang="en-US" sz="2000" dirty="0" smtClean="0"/>
              <a:t> is a subset of retro virus. It remains dormant for several days after it predates the human body. </a:t>
            </a:r>
          </a:p>
          <a:p>
            <a:r>
              <a:rPr lang="en-US" sz="2000" dirty="0" smtClean="0"/>
              <a:t>The difference between HIV and AIDS is that, AIDS is a disease that occurs because of existence of HIV virus in the human body. The final stage of the </a:t>
            </a:r>
            <a:r>
              <a:rPr lang="en-US" sz="2000" u="sng" dirty="0" smtClean="0"/>
              <a:t>HIV infection </a:t>
            </a:r>
            <a:r>
              <a:rPr lang="en-US" sz="2000" dirty="0" smtClean="0"/>
              <a:t>is called AIDS. . HIV is Human </a:t>
            </a:r>
            <a:r>
              <a:rPr lang="en-US" sz="2000" dirty="0" err="1" smtClean="0"/>
              <a:t>Immuno</a:t>
            </a:r>
            <a:r>
              <a:rPr lang="en-US" sz="2000" dirty="0" smtClean="0"/>
              <a:t> Virus. It is the name of the virus. While, AIDS is, Acquired </a:t>
            </a:r>
            <a:r>
              <a:rPr lang="en-US" sz="2000" dirty="0" err="1" smtClean="0"/>
              <a:t>Immuno</a:t>
            </a:r>
            <a:r>
              <a:rPr lang="en-US" sz="2000" dirty="0" smtClean="0"/>
              <a:t> </a:t>
            </a:r>
            <a:r>
              <a:rPr lang="en-US" sz="2000" dirty="0" err="1" smtClean="0"/>
              <a:t>Defficiency</a:t>
            </a:r>
            <a:r>
              <a:rPr lang="en-US" sz="2000" dirty="0" smtClean="0"/>
              <a:t> </a:t>
            </a:r>
            <a:r>
              <a:rPr lang="en-US" sz="2000" u="sng" dirty="0" smtClean="0"/>
              <a:t> syndrome</a:t>
            </a:r>
            <a:r>
              <a:rPr lang="en-US" sz="2000" u="sng" dirty="0" smtClean="0">
                <a:hlinkClick r:id="" action="ppaction://hlinkfile"/>
              </a:rPr>
              <a:t> </a:t>
            </a:r>
          </a:p>
          <a:p>
            <a:r>
              <a:rPr lang="en-US" sz="2000" dirty="0" smtClean="0"/>
              <a:t>, which is the disease</a:t>
            </a:r>
          </a:p>
          <a:p>
            <a:endParaRPr lang="en-US"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and development</a:t>
            </a:r>
            <a:endParaRPr lang="en-US" dirty="0"/>
          </a:p>
        </p:txBody>
      </p:sp>
      <p:sp>
        <p:nvSpPr>
          <p:cNvPr id="3" name="Content Placeholder 2"/>
          <p:cNvSpPr>
            <a:spLocks noGrp="1"/>
          </p:cNvSpPr>
          <p:nvPr>
            <p:ph idx="1"/>
          </p:nvPr>
        </p:nvSpPr>
        <p:spPr/>
        <p:txBody>
          <a:bodyPr/>
          <a:lstStyle/>
          <a:p>
            <a:r>
              <a:rPr lang="en-US" dirty="0" smtClean="0"/>
              <a:t>Growth</a:t>
            </a:r>
          </a:p>
          <a:p>
            <a:endParaRPr lang="en-US" dirty="0" smtClean="0"/>
          </a:p>
          <a:p>
            <a:endParaRPr lang="en-US" dirty="0" smtClean="0"/>
          </a:p>
          <a:p>
            <a:r>
              <a:rPr lang="en-US" dirty="0" smtClean="0"/>
              <a:t>Development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Male Reproductive system</a:t>
            </a:r>
            <a:endParaRPr lang="en-US" dirty="0"/>
          </a:p>
        </p:txBody>
      </p:sp>
      <p:pic>
        <p:nvPicPr>
          <p:cNvPr id="8195" name="Picture 6"/>
          <p:cNvPicPr>
            <a:picLocks noChangeAspect="1" noChangeArrowheads="1"/>
          </p:cNvPicPr>
          <p:nvPr/>
        </p:nvPicPr>
        <p:blipFill>
          <a:blip r:embed="rId2"/>
          <a:srcRect/>
          <a:stretch>
            <a:fillRect/>
          </a:stretch>
        </p:blipFill>
        <p:spPr bwMode="auto">
          <a:xfrm>
            <a:off x="838200" y="1447800"/>
            <a:ext cx="7620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defRPr/>
            </a:pPr>
            <a:r>
              <a:rPr lang="en-US" sz="3700" smtClean="0">
                <a:ln>
                  <a:noFill/>
                </a:ln>
                <a:solidFill>
                  <a:schemeClr val="tx1"/>
                </a:solidFill>
                <a:effectLst/>
              </a:rPr>
              <a:t>functions of male reproductive system</a:t>
            </a:r>
          </a:p>
        </p:txBody>
      </p:sp>
      <p:sp>
        <p:nvSpPr>
          <p:cNvPr id="9219" name="Rectangle 3"/>
          <p:cNvSpPr>
            <a:spLocks noGrp="1"/>
          </p:cNvSpPr>
          <p:nvPr>
            <p:ph type="body" idx="1"/>
          </p:nvPr>
        </p:nvSpPr>
        <p:spPr>
          <a:xfrm>
            <a:off x="457200" y="1066800"/>
            <a:ext cx="8229600" cy="5791200"/>
          </a:xfrm>
        </p:spPr>
        <p:txBody>
          <a:bodyPr/>
          <a:lstStyle/>
          <a:p>
            <a:r>
              <a:rPr lang="en-US" sz="2400" smtClean="0"/>
              <a:t>The organs of the male reproductive system are specialized for the following functions:</a:t>
            </a:r>
          </a:p>
          <a:p>
            <a:pPr>
              <a:buFont typeface="Wingdings 2" pitchFamily="18" charset="2"/>
              <a:buNone/>
            </a:pPr>
            <a:endParaRPr lang="en-US" sz="2400" smtClean="0"/>
          </a:p>
          <a:p>
            <a:r>
              <a:rPr lang="en-US" sz="2400" smtClean="0"/>
              <a:t>To produce, maintain and transport sperm (the male reproductive cells) and protective fluid (semen) </a:t>
            </a:r>
          </a:p>
          <a:p>
            <a:endParaRPr lang="en-US" sz="2400" smtClean="0"/>
          </a:p>
          <a:p>
            <a:r>
              <a:rPr lang="en-US" sz="2400" smtClean="0"/>
              <a:t>To discharge sperm within the female reproductive tract </a:t>
            </a:r>
          </a:p>
          <a:p>
            <a:endParaRPr lang="en-US" sz="2400" smtClean="0"/>
          </a:p>
          <a:p>
            <a:r>
              <a:rPr lang="en-US" sz="2400" smtClean="0"/>
              <a:t>To produce and secrete male sex hormones </a:t>
            </a:r>
          </a:p>
          <a:p>
            <a:endParaRPr lang="en-US" sz="2400" smtClean="0"/>
          </a:p>
          <a:p>
            <a:r>
              <a:rPr lang="en-US" sz="2400" smtClean="0"/>
              <a:t>The male reproductive anatomy includes internal and external structures.</a:t>
            </a:r>
          </a:p>
          <a:p>
            <a:pPr>
              <a:buFont typeface="Wingdings 2" pitchFamily="18" charset="2"/>
              <a:buNone/>
            </a:pPr>
            <a:endParaRPr lang="en-US"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defRPr/>
            </a:pPr>
            <a:r>
              <a:rPr lang="en-US" sz="3700" smtClean="0">
                <a:ln>
                  <a:noFill/>
                </a:ln>
                <a:solidFill>
                  <a:schemeClr val="tx1"/>
                </a:solidFill>
                <a:effectLst/>
              </a:rPr>
              <a:t>External parts of the reproductive system</a:t>
            </a:r>
          </a:p>
        </p:txBody>
      </p:sp>
      <p:sp>
        <p:nvSpPr>
          <p:cNvPr id="10243" name="Rectangle 3"/>
          <p:cNvSpPr>
            <a:spLocks noGrp="1"/>
          </p:cNvSpPr>
          <p:nvPr>
            <p:ph type="body" idx="1"/>
          </p:nvPr>
        </p:nvSpPr>
        <p:spPr>
          <a:xfrm>
            <a:off x="457200" y="1676400"/>
            <a:ext cx="8229600" cy="4632325"/>
          </a:xfrm>
        </p:spPr>
        <p:txBody>
          <a:bodyPr/>
          <a:lstStyle/>
          <a:p>
            <a:r>
              <a:rPr lang="en-US" smtClean="0"/>
              <a:t>Penis</a:t>
            </a:r>
          </a:p>
          <a:p>
            <a:r>
              <a:rPr lang="en-US" smtClean="0"/>
              <a:t>Scrotum</a:t>
            </a:r>
          </a:p>
          <a:p>
            <a:r>
              <a:rPr lang="en-US" smtClean="0"/>
              <a:t>Semen </a:t>
            </a:r>
          </a:p>
          <a:p>
            <a:r>
              <a:rPr lang="en-US" smtClean="0"/>
              <a:t>Testicles</a:t>
            </a:r>
          </a:p>
          <a:p>
            <a:r>
              <a:rPr lang="en-US" smtClean="0"/>
              <a:t>Epididmysis</a:t>
            </a:r>
          </a:p>
          <a:p>
            <a:pPr>
              <a:buFont typeface="Wingdings 2" pitchFamily="18" charset="2"/>
              <a:buNone/>
            </a:pPr>
            <a:endParaRPr lang="en-US" smtClean="0"/>
          </a:p>
          <a:p>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381000"/>
            <a:ext cx="8229600" cy="5927725"/>
          </a:xfrm>
        </p:spPr>
        <p:txBody>
          <a:bodyPr/>
          <a:lstStyle/>
          <a:p>
            <a:pPr eaLnBrk="1" hangingPunct="1">
              <a:lnSpc>
                <a:spcPct val="90000"/>
              </a:lnSpc>
            </a:pPr>
            <a:r>
              <a:rPr lang="en-US" sz="2600" b="1" u="sng" smtClean="0"/>
              <a:t>Penis</a:t>
            </a:r>
            <a:r>
              <a:rPr lang="en-US" sz="2600" b="1" smtClean="0"/>
              <a:t> </a:t>
            </a:r>
            <a:r>
              <a:rPr lang="en-US" sz="2600" smtClean="0"/>
              <a:t>— </a:t>
            </a:r>
            <a:r>
              <a:rPr lang="en-US" sz="2600" b="1" smtClean="0"/>
              <a:t>The penis is the male organ for sexual intercourse. The body of the penis is made up of special, sponge-like erectile tissue.</a:t>
            </a:r>
          </a:p>
          <a:p>
            <a:pPr eaLnBrk="1" hangingPunct="1">
              <a:lnSpc>
                <a:spcPct val="90000"/>
              </a:lnSpc>
            </a:pPr>
            <a:endParaRPr lang="en-US" sz="2600" b="1" smtClean="0"/>
          </a:p>
          <a:p>
            <a:pPr eaLnBrk="1" hangingPunct="1">
              <a:lnSpc>
                <a:spcPct val="90000"/>
              </a:lnSpc>
              <a:buFont typeface="Wingdings 2" pitchFamily="18" charset="2"/>
              <a:buNone/>
            </a:pPr>
            <a:endParaRPr lang="en-US" sz="2600" b="1" smtClean="0"/>
          </a:p>
          <a:p>
            <a:pPr eaLnBrk="1" hangingPunct="1">
              <a:lnSpc>
                <a:spcPct val="90000"/>
              </a:lnSpc>
              <a:buFont typeface="Wingdings" pitchFamily="2" charset="2"/>
              <a:buChar char="Ø"/>
            </a:pPr>
            <a:r>
              <a:rPr lang="en-US" sz="2600" b="1" smtClean="0"/>
              <a:t> </a:t>
            </a:r>
            <a:r>
              <a:rPr lang="en-US" sz="2600" b="1" u="sng" smtClean="0"/>
              <a:t>Semen</a:t>
            </a:r>
            <a:r>
              <a:rPr lang="en-US" sz="2600" b="1" smtClean="0"/>
              <a:t>, with the sperm, is expelled (ejaculated) through the end of the penis. When the penis is erect, the flow of urine is blocked from the urethra, allowing only semen to be ejaculated </a:t>
            </a:r>
          </a:p>
          <a:p>
            <a:pPr eaLnBrk="1" hangingPunct="1">
              <a:lnSpc>
                <a:spcPct val="90000"/>
              </a:lnSpc>
              <a:buFont typeface="Wingdings" pitchFamily="2" charset="2"/>
              <a:buChar char="Ø"/>
            </a:pPr>
            <a:endParaRPr lang="en-US" sz="2600" b="1" smtClean="0"/>
          </a:p>
          <a:p>
            <a:pPr eaLnBrk="1" hangingPunct="1">
              <a:lnSpc>
                <a:spcPct val="90000"/>
              </a:lnSpc>
              <a:buFont typeface="Wingdings" pitchFamily="2" charset="2"/>
              <a:buChar char="Ø"/>
            </a:pPr>
            <a:r>
              <a:rPr lang="en-US" sz="2600" b="1" smtClean="0"/>
              <a:t>are the body's main source of male hormones, such as testosterone</a:t>
            </a:r>
          </a:p>
          <a:p>
            <a:pPr eaLnBrk="1" hangingPunct="1">
              <a:lnSpc>
                <a:spcPct val="90000"/>
              </a:lnSpc>
              <a:buFont typeface="Wingdings 2" pitchFamily="18" charset="2"/>
              <a:buNone/>
            </a:pPr>
            <a:endParaRPr lang="en-US" sz="2600" b="1" smtClean="0"/>
          </a:p>
          <a:p>
            <a:pPr eaLnBrk="1" hangingPunct="1">
              <a:lnSpc>
                <a:spcPct val="90000"/>
              </a:lnSpc>
            </a:pPr>
            <a:endParaRPr lang="en-US" sz="2600" smtClean="0"/>
          </a:p>
          <a:p>
            <a:pPr eaLnBrk="1" hangingPunct="1">
              <a:lnSpc>
                <a:spcPct val="90000"/>
              </a:lnSpc>
              <a:buFont typeface="Wingdings 2" pitchFamily="18" charset="2"/>
              <a:buNone/>
            </a:pPr>
            <a:endParaRPr lang="en-US" sz="260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1482</TotalTime>
  <Words>2846</Words>
  <Application>Microsoft Office PowerPoint</Application>
  <PresentationFormat>On-screen Show (4:3)</PresentationFormat>
  <Paragraphs>247</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Apex</vt:lpstr>
      <vt:lpstr>Slide 1</vt:lpstr>
      <vt:lpstr>Reproduction</vt:lpstr>
      <vt:lpstr>External fertilization</vt:lpstr>
      <vt:lpstr>Internal Fertilization</vt:lpstr>
      <vt:lpstr>Reproduction in humans</vt:lpstr>
      <vt:lpstr>The Male Reproductive system</vt:lpstr>
      <vt:lpstr>functions of male reproductive system</vt:lpstr>
      <vt:lpstr>External parts of the reproductive system</vt:lpstr>
      <vt:lpstr>Slide 9</vt:lpstr>
      <vt:lpstr>External parts: reproductive sys.</vt:lpstr>
      <vt:lpstr>Internal parts of the reproductive system</vt:lpstr>
      <vt:lpstr>Slide 12</vt:lpstr>
      <vt:lpstr>Slide 13</vt:lpstr>
      <vt:lpstr>The Female Reproductive System</vt:lpstr>
      <vt:lpstr>Slide 15</vt:lpstr>
      <vt:lpstr>Slide 16</vt:lpstr>
      <vt:lpstr>Slide 17</vt:lpstr>
      <vt:lpstr>Menstruation</vt:lpstr>
      <vt:lpstr>menarche</vt:lpstr>
      <vt:lpstr>menarche</vt:lpstr>
      <vt:lpstr>menarche</vt:lpstr>
      <vt:lpstr>Hormonal control of Menarche</vt:lpstr>
      <vt:lpstr>Slide 23</vt:lpstr>
      <vt:lpstr>Slide 24</vt:lpstr>
      <vt:lpstr>Sexual intercourse</vt:lpstr>
      <vt:lpstr>Fertilization </vt:lpstr>
      <vt:lpstr>Fertilization </vt:lpstr>
      <vt:lpstr>Sperm </vt:lpstr>
      <vt:lpstr>Fertilization </vt:lpstr>
      <vt:lpstr>Slide 30</vt:lpstr>
      <vt:lpstr>A blastula </vt:lpstr>
      <vt:lpstr>Zygote </vt:lpstr>
      <vt:lpstr>Placenta </vt:lpstr>
      <vt:lpstr>Placenta </vt:lpstr>
      <vt:lpstr>Role of placenta</vt:lpstr>
      <vt:lpstr>Different stages of pregnancy</vt:lpstr>
      <vt:lpstr>Pregnancy  and development</vt:lpstr>
      <vt:lpstr>Role of placenta villi</vt:lpstr>
      <vt:lpstr>Slide 39</vt:lpstr>
      <vt:lpstr>Slide 40</vt:lpstr>
      <vt:lpstr>Child birth</vt:lpstr>
      <vt:lpstr>Feeding and parental care</vt:lpstr>
      <vt:lpstr>Extra embryonic membranes</vt:lpstr>
      <vt:lpstr>IVF</vt:lpstr>
      <vt:lpstr>Artificial insemination</vt:lpstr>
      <vt:lpstr>Contraceptive methods</vt:lpstr>
      <vt:lpstr>Sexually transmitted diseases</vt:lpstr>
      <vt:lpstr>Slide 48</vt:lpstr>
      <vt:lpstr>Slide 49</vt:lpstr>
      <vt:lpstr>Slide 50</vt:lpstr>
      <vt:lpstr>HIV : SYMPTOMS</vt:lpstr>
      <vt:lpstr>Slide 52</vt:lpstr>
      <vt:lpstr>Growth and development</vt:lpstr>
    </vt:vector>
  </TitlesOfParts>
  <Company>Indus International School - Bangalore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Reproductive system </dc:title>
  <dc:creator>vaishali.nair</dc:creator>
  <cp:lastModifiedBy>admin</cp:lastModifiedBy>
  <cp:revision>106</cp:revision>
  <dcterms:created xsi:type="dcterms:W3CDTF">2010-04-08T06:05:47Z</dcterms:created>
  <dcterms:modified xsi:type="dcterms:W3CDTF">2010-11-20T00:46:50Z</dcterms:modified>
</cp:coreProperties>
</file>