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6"/>
  </p:notesMasterIdLst>
  <p:sldIdLst>
    <p:sldId id="273" r:id="rId2"/>
    <p:sldId id="303" r:id="rId3"/>
    <p:sldId id="315" r:id="rId4"/>
    <p:sldId id="274" r:id="rId5"/>
    <p:sldId id="331" r:id="rId6"/>
    <p:sldId id="308" r:id="rId7"/>
    <p:sldId id="305" r:id="rId8"/>
    <p:sldId id="332" r:id="rId9"/>
    <p:sldId id="333" r:id="rId10"/>
    <p:sldId id="334" r:id="rId11"/>
    <p:sldId id="335" r:id="rId12"/>
    <p:sldId id="336" r:id="rId13"/>
    <p:sldId id="337" r:id="rId14"/>
    <p:sldId id="338" r:id="rId15"/>
    <p:sldId id="339" r:id="rId16"/>
    <p:sldId id="294" r:id="rId17"/>
    <p:sldId id="316" r:id="rId18"/>
    <p:sldId id="296" r:id="rId19"/>
    <p:sldId id="317" r:id="rId20"/>
    <p:sldId id="325" r:id="rId21"/>
    <p:sldId id="318" r:id="rId22"/>
    <p:sldId id="329" r:id="rId23"/>
    <p:sldId id="321" r:id="rId24"/>
    <p:sldId id="342" r:id="rId25"/>
    <p:sldId id="343" r:id="rId26"/>
    <p:sldId id="344" r:id="rId27"/>
    <p:sldId id="345" r:id="rId28"/>
    <p:sldId id="340" r:id="rId29"/>
    <p:sldId id="341" r:id="rId30"/>
    <p:sldId id="322" r:id="rId31"/>
    <p:sldId id="323" r:id="rId32"/>
    <p:sldId id="324" r:id="rId33"/>
    <p:sldId id="326" r:id="rId34"/>
    <p:sldId id="327"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007A"/>
    <a:srgbClr val="0A007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6" d="100"/>
          <a:sy n="66" d="100"/>
        </p:scale>
        <p:origin x="12" y="4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endParaRPr lang="en-US"/>
          </a:p>
        </p:txBody>
      </p:sp>
      <p:sp>
        <p:nvSpPr>
          <p:cNvPr id="706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endParaRPr lang="en-US"/>
          </a:p>
        </p:txBody>
      </p:sp>
      <p:sp>
        <p:nvSpPr>
          <p:cNvPr id="706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06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endParaRPr lang="en-US"/>
          </a:p>
        </p:txBody>
      </p:sp>
      <p:sp>
        <p:nvSpPr>
          <p:cNvPr id="706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fld id="{1DE75733-2AE6-4338-91DD-EC0701487E47}"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737DE8-513E-4B41-9B57-B8F4C4F64BD2}" type="slidenum">
              <a:rPr lang="en-US"/>
              <a:pPr/>
              <a:t>1</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75C646-1790-4971-A30C-461B466B38D3}" type="slidenum">
              <a:rPr lang="en-US"/>
              <a:pPr/>
              <a:t>2</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19C6AA-6A4F-43F0-9A5A-28BB9C1505F9}" type="slidenum">
              <a:rPr lang="en-US"/>
              <a:pPr/>
              <a:t>4</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422506-26E7-43E6-8E4D-39D17DD4D2C1}" type="slidenum">
              <a:rPr lang="en-US"/>
              <a:pPr/>
              <a:t>5</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FCE368-357C-48E4-A5F3-EECB340D9FA6}" type="slidenum">
              <a:rPr lang="en-US"/>
              <a:pPr/>
              <a:t>6</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9F89B5-6D74-408D-8469-9778685146EE}" type="slidenum">
              <a:rPr lang="en-US"/>
              <a:pPr/>
              <a:t>7</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56CAC0-C171-4C0C-804E-4A4F6BDFE772}" type="slidenum">
              <a:rPr lang="en-US"/>
              <a:pPr/>
              <a:t>16</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B42381-F4F9-412E-AB8B-D956C2E78E5B}" type="slidenum">
              <a:rPr lang="en-US"/>
              <a:pPr/>
              <a:t>18</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F39A28-071A-44C6-BCBC-6E3086B88024}" type="slidenum">
              <a:rPr lang="en-US"/>
              <a:pPr/>
              <a:t>22</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C7A20A9-2B61-4B74-BC3A-AA99AB0F752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F00C399-7A02-4C45-B537-C25A268ACEE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FDFDD3-ADA7-4E53-8FE2-30F03D2CFC3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4E8D4F0-D8DD-4B49-A31A-5D4730455E1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B90894D-56FB-407C-95D6-EB4E033AEC4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27FD987-833C-4D5E-B60A-939E75642D1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5248FFD-2C92-4716-B64D-13B4954D1D5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A0F5328-7035-49B9-BD02-CCF5EB7168C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B565FEC-C00E-44CB-96E2-3BC9D96ADA2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1C55C8B-9EB7-4674-B18D-F3CBD88EAB1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F0820A6-2B05-4A0A-B5C5-4611D1CD37B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6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1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921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1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F4A0822-BCA5-42D3-B714-E1697420ED9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en.wikipedia.org/wiki/Posterior_pituitary_gland"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www.kumc.edu/instruction/medicine/pathology/ed/ch_16/c16_skid_gross_nl.jp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ctrTitle"/>
          </p:nvPr>
        </p:nvSpPr>
        <p:spPr/>
        <p:txBody>
          <a:bodyPr/>
          <a:lstStyle/>
          <a:p>
            <a:r>
              <a:rPr lang="en-US" altLang="en-US" dirty="0" err="1" smtClean="0"/>
              <a:t>Osmoregulation</a:t>
            </a:r>
            <a:r>
              <a:rPr lang="en-US" altLang="en-US" dirty="0" smtClean="0"/>
              <a:t> </a:t>
            </a:r>
            <a:endParaRPr lang="en-US" altLang="en-US" dirty="0"/>
          </a:p>
        </p:txBody>
      </p:sp>
      <p:sp>
        <p:nvSpPr>
          <p:cNvPr id="1027" name="Rectangle 3"/>
          <p:cNvSpPr>
            <a:spLocks noGrp="1" noChangeArrowheads="1"/>
          </p:cNvSpPr>
          <p:nvPr>
            <p:ph type="subTitle" idx="1"/>
          </p:nvPr>
        </p:nvSpPr>
        <p:spPr/>
        <p:txBody>
          <a:bodyPr/>
          <a:lstStyle/>
          <a:p>
            <a:r>
              <a:rPr lang="en-US" altLang="en-US"/>
              <a:t>Controlling the Internal   	    		Environment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r>
              <a:rPr lang="en-US" sz="2400" dirty="0" smtClean="0"/>
              <a:t>Between the renal pyramids are projections of cortex called renal columns (of Bertin).Nephrons, the urine-producing functional structures of the kidney, span the cortex and medulla. </a:t>
            </a:r>
          </a:p>
          <a:p>
            <a:r>
              <a:rPr lang="en-US" sz="2400" dirty="0" smtClean="0"/>
              <a:t>The initial filtering portion of a nephron is the renal corpuscle located in the cortex, which is followed by a renal tubule that passes from the cortex deep into the medullary pyramids. </a:t>
            </a:r>
          </a:p>
          <a:p>
            <a:r>
              <a:rPr lang="en-US" sz="2400" dirty="0" smtClean="0"/>
              <a:t>Part of the renal cortex, a medullary ray is a collection of renal tubules that drain into a single collecting duct</a:t>
            </a:r>
          </a:p>
          <a:p>
            <a:r>
              <a:rPr lang="en-US" sz="2400" dirty="0" smtClean="0"/>
              <a:t>The tip, or papilla, of each pyramid empties urine into a minor calyx, minor calyces empty into major calyces and major calyces empty into the renal pelvis which becomes the ureter.</a:t>
            </a:r>
          </a:p>
          <a:p>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supply</a:t>
            </a:r>
            <a:endParaRPr lang="en-US" dirty="0"/>
          </a:p>
        </p:txBody>
      </p:sp>
      <p:sp>
        <p:nvSpPr>
          <p:cNvPr id="3" name="Content Placeholder 2"/>
          <p:cNvSpPr>
            <a:spLocks noGrp="1"/>
          </p:cNvSpPr>
          <p:nvPr>
            <p:ph idx="1"/>
          </p:nvPr>
        </p:nvSpPr>
        <p:spPr/>
        <p:txBody>
          <a:bodyPr/>
          <a:lstStyle/>
          <a:p>
            <a:r>
              <a:rPr lang="en-US" dirty="0" smtClean="0"/>
              <a:t>The kidneys receive blood from the renal arteries, left and right, which branch directly from the abdominal aorta. Despite their relatively small size, the kidneys receive approximately 20% of the cardiac output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Kidney : structure </a:t>
            </a:r>
            <a:endParaRPr lang="en-US" dirty="0"/>
          </a:p>
        </p:txBody>
      </p:sp>
      <p:sp>
        <p:nvSpPr>
          <p:cNvPr id="3" name="Content Placeholder 2"/>
          <p:cNvSpPr>
            <a:spLocks noGrp="1"/>
          </p:cNvSpPr>
          <p:nvPr>
            <p:ph idx="1"/>
          </p:nvPr>
        </p:nvSpPr>
        <p:spPr/>
        <p:txBody>
          <a:bodyPr/>
          <a:lstStyle/>
          <a:p>
            <a:r>
              <a:rPr lang="en-US" b="1" dirty="0" err="1" smtClean="0"/>
              <a:t>Innervation</a:t>
            </a:r>
            <a:endParaRPr lang="en-US" b="1" dirty="0" smtClean="0"/>
          </a:p>
          <a:p>
            <a:r>
              <a:rPr lang="en-US" dirty="0" smtClean="0"/>
              <a:t>The kidney and nervous system communicate via the renal plexus, whose fibers course along the renal arteries to reach the kidney. Input from the sympathetic nervous system</a:t>
            </a:r>
            <a:r>
              <a:rPr lang="en-US" dirty="0"/>
              <a:t> </a:t>
            </a:r>
            <a:r>
              <a:rPr lang="en-US" dirty="0" smtClean="0"/>
              <a:t>triggers vasoconstriction in the kidney, thereby reducing renal blood flow</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a:t>
            </a:r>
            <a:endParaRPr lang="en-US" dirty="0"/>
          </a:p>
        </p:txBody>
      </p:sp>
      <p:sp>
        <p:nvSpPr>
          <p:cNvPr id="3" name="Content Placeholder 2"/>
          <p:cNvSpPr>
            <a:spLocks noGrp="1"/>
          </p:cNvSpPr>
          <p:nvPr>
            <p:ph idx="1"/>
          </p:nvPr>
        </p:nvSpPr>
        <p:spPr/>
        <p:txBody>
          <a:bodyPr/>
          <a:lstStyle/>
          <a:p>
            <a:r>
              <a:rPr lang="en-US" b="1" dirty="0" smtClean="0"/>
              <a:t>Acid-base homeostasis</a:t>
            </a:r>
          </a:p>
          <a:p>
            <a:pPr>
              <a:buNone/>
            </a:pPr>
            <a:r>
              <a:rPr lang="en-US" dirty="0" smtClean="0"/>
              <a:t> Acid-base homeostasis</a:t>
            </a:r>
          </a:p>
          <a:p>
            <a:r>
              <a:rPr lang="en-US" dirty="0" smtClean="0"/>
              <a:t>Two organ systems, the kidneys and lungs, maintain acid-base homeostasis, which is the maintenance of pH around a relatively stable value. The kidneys contribute to acid-base homeostasis by regulating bicarbonate</a:t>
            </a:r>
            <a:r>
              <a:rPr lang="en-US" dirty="0"/>
              <a:t> </a:t>
            </a:r>
            <a:r>
              <a:rPr lang="en-US" dirty="0" smtClean="0"/>
              <a:t>(HCO</a:t>
            </a:r>
            <a:r>
              <a:rPr lang="en-US" baseline="-25000" dirty="0" smtClean="0"/>
              <a:t>3</a:t>
            </a:r>
            <a:r>
              <a:rPr lang="en-US" baseline="30000" dirty="0" smtClean="0"/>
              <a:t>-</a:t>
            </a:r>
            <a:r>
              <a:rPr lang="en-US" dirty="0" smtClean="0"/>
              <a:t>) concentration.</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sz="2800" b="1" dirty="0" smtClean="0"/>
              <a:t>Osmolality regulation</a:t>
            </a:r>
          </a:p>
          <a:p>
            <a:r>
              <a:rPr lang="en-US" sz="2800" dirty="0" smtClean="0"/>
              <a:t>Any significant rise in plasma </a:t>
            </a:r>
            <a:r>
              <a:rPr lang="en-US" sz="2800" dirty="0" err="1" smtClean="0"/>
              <a:t>osmolality</a:t>
            </a:r>
            <a:r>
              <a:rPr lang="en-US" sz="2800" dirty="0"/>
              <a:t> </a:t>
            </a:r>
            <a:r>
              <a:rPr lang="en-US" sz="2800" dirty="0" smtClean="0"/>
              <a:t>is detected by the hypothalamus which communicates directly with the </a:t>
            </a:r>
            <a:r>
              <a:rPr lang="en-US" sz="2800" dirty="0" smtClean="0">
                <a:hlinkClick r:id="rId2" action="ppaction://hlinkfile" tooltip="Posterior pituitary gland"/>
              </a:rPr>
              <a:t>posterior pituitary gland</a:t>
            </a:r>
            <a:r>
              <a:rPr lang="en-US" sz="2800" dirty="0" smtClean="0"/>
              <a:t>. An increase in </a:t>
            </a:r>
            <a:r>
              <a:rPr lang="en-US" sz="2800" dirty="0" err="1" smtClean="0"/>
              <a:t>osmolality</a:t>
            </a:r>
            <a:r>
              <a:rPr lang="en-US" sz="2800" dirty="0" smtClean="0"/>
              <a:t> causes the gland to secrete </a:t>
            </a:r>
            <a:r>
              <a:rPr lang="en-US" sz="2800" dirty="0" err="1" smtClean="0"/>
              <a:t>antidiuretic</a:t>
            </a:r>
            <a:r>
              <a:rPr lang="en-US" sz="2800" dirty="0" smtClean="0"/>
              <a:t> hormone (ADH), resulting in water </a:t>
            </a:r>
            <a:r>
              <a:rPr lang="en-US" sz="2800" dirty="0" err="1" smtClean="0"/>
              <a:t>reabsorption</a:t>
            </a:r>
            <a:r>
              <a:rPr lang="en-US" sz="2800" dirty="0" smtClean="0"/>
              <a:t> by the kidney and an increase in urine concentration. The two factors work together to return the plasma </a:t>
            </a:r>
            <a:r>
              <a:rPr lang="en-US" sz="2800" dirty="0" err="1" smtClean="0"/>
              <a:t>osmolality</a:t>
            </a:r>
            <a:r>
              <a:rPr lang="en-US" sz="2800" dirty="0" smtClean="0"/>
              <a:t> to its normal levels.</a:t>
            </a:r>
          </a:p>
          <a:p>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ADH binds to principal cells in the collecting duct that </a:t>
            </a:r>
            <a:r>
              <a:rPr lang="en-US" dirty="0" err="1" smtClean="0"/>
              <a:t>translocate</a:t>
            </a:r>
            <a:r>
              <a:rPr lang="en-US" dirty="0" smtClean="0"/>
              <a:t> </a:t>
            </a:r>
            <a:r>
              <a:rPr lang="en-US" dirty="0" err="1" smtClean="0"/>
              <a:t>aquaporins</a:t>
            </a:r>
            <a:r>
              <a:rPr lang="en-US" dirty="0" smtClean="0"/>
              <a:t> to the membrane allowing water to leave the normally impermeable membrane and be reabsorbed into the body by the </a:t>
            </a:r>
            <a:r>
              <a:rPr lang="en-US" dirty="0" err="1" smtClean="0"/>
              <a:t>vasa</a:t>
            </a:r>
            <a:r>
              <a:rPr lang="en-US" dirty="0" smtClean="0"/>
              <a:t> recta, thus increasing the plasma volume of the body</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274638"/>
            <a:ext cx="8229600" cy="792162"/>
          </a:xfrm>
        </p:spPr>
        <p:txBody>
          <a:bodyPr/>
          <a:lstStyle/>
          <a:p>
            <a:r>
              <a:rPr lang="en-US" altLang="en-US" dirty="0"/>
              <a:t>Ultra structure of Nephron</a:t>
            </a:r>
          </a:p>
        </p:txBody>
      </p:sp>
      <p:sp>
        <p:nvSpPr>
          <p:cNvPr id="57348" name="Text Box 4"/>
          <p:cNvSpPr txBox="1">
            <a:spLocks noChangeArrowheads="1"/>
          </p:cNvSpPr>
          <p:nvPr/>
        </p:nvSpPr>
        <p:spPr bwMode="auto">
          <a:xfrm>
            <a:off x="6765925" y="5592763"/>
            <a:ext cx="2482850" cy="473075"/>
          </a:xfrm>
          <a:prstGeom prst="rect">
            <a:avLst/>
          </a:prstGeom>
          <a:noFill/>
          <a:ln w="9525">
            <a:noFill/>
            <a:miter lim="800000"/>
            <a:headEnd/>
            <a:tailEnd/>
          </a:ln>
          <a:effectLst/>
        </p:spPr>
        <p:txBody>
          <a:bodyPr wrap="none">
            <a:spAutoFit/>
          </a:bodyPr>
          <a:lstStyle/>
          <a:p>
            <a:r>
              <a:rPr lang="en-US" altLang="en-US" sz="2400">
                <a:latin typeface="Arial Narrow" pitchFamily="34" charset="0"/>
              </a:rPr>
              <a:t>Collecting duct</a:t>
            </a:r>
          </a:p>
        </p:txBody>
      </p:sp>
      <p:sp>
        <p:nvSpPr>
          <p:cNvPr id="57349" name="Text Box 5"/>
          <p:cNvSpPr txBox="1">
            <a:spLocks noChangeArrowheads="1"/>
          </p:cNvSpPr>
          <p:nvPr/>
        </p:nvSpPr>
        <p:spPr bwMode="auto">
          <a:xfrm>
            <a:off x="6689725" y="2316163"/>
            <a:ext cx="717550" cy="473075"/>
          </a:xfrm>
          <a:prstGeom prst="rect">
            <a:avLst/>
          </a:prstGeom>
          <a:noFill/>
          <a:ln w="9525">
            <a:noFill/>
            <a:miter lim="800000"/>
            <a:headEnd/>
            <a:tailEnd/>
          </a:ln>
          <a:effectLst/>
        </p:spPr>
        <p:txBody>
          <a:bodyPr wrap="none">
            <a:spAutoFit/>
          </a:bodyPr>
          <a:lstStyle/>
          <a:p>
            <a:r>
              <a:rPr lang="en-US" altLang="en-US" sz="2400">
                <a:latin typeface="Arial Narrow" pitchFamily="34" charset="0"/>
              </a:rPr>
              <a:t>DCT</a:t>
            </a:r>
          </a:p>
        </p:txBody>
      </p:sp>
      <p:sp>
        <p:nvSpPr>
          <p:cNvPr id="57350" name="Text Box 6"/>
          <p:cNvSpPr txBox="1">
            <a:spLocks noChangeArrowheads="1"/>
          </p:cNvSpPr>
          <p:nvPr/>
        </p:nvSpPr>
        <p:spPr bwMode="auto">
          <a:xfrm>
            <a:off x="5013325" y="1858963"/>
            <a:ext cx="692150" cy="473075"/>
          </a:xfrm>
          <a:prstGeom prst="rect">
            <a:avLst/>
          </a:prstGeom>
          <a:noFill/>
          <a:ln w="9525">
            <a:noFill/>
            <a:miter lim="800000"/>
            <a:headEnd/>
            <a:tailEnd/>
          </a:ln>
          <a:effectLst/>
        </p:spPr>
        <p:txBody>
          <a:bodyPr wrap="none">
            <a:spAutoFit/>
          </a:bodyPr>
          <a:lstStyle/>
          <a:p>
            <a:r>
              <a:rPr lang="en-US" altLang="en-US" sz="2400">
                <a:latin typeface="Arial Narrow" pitchFamily="34" charset="0"/>
              </a:rPr>
              <a:t>PCT</a:t>
            </a:r>
          </a:p>
        </p:txBody>
      </p:sp>
      <p:sp>
        <p:nvSpPr>
          <p:cNvPr id="57351" name="Text Box 7"/>
          <p:cNvSpPr txBox="1">
            <a:spLocks noChangeArrowheads="1"/>
          </p:cNvSpPr>
          <p:nvPr/>
        </p:nvSpPr>
        <p:spPr bwMode="auto">
          <a:xfrm>
            <a:off x="6765925" y="4297363"/>
            <a:ext cx="1830388" cy="854075"/>
          </a:xfrm>
          <a:prstGeom prst="rect">
            <a:avLst/>
          </a:prstGeom>
          <a:noFill/>
          <a:ln w="9525">
            <a:noFill/>
            <a:miter lim="800000"/>
            <a:headEnd/>
            <a:tailEnd/>
          </a:ln>
          <a:effectLst/>
        </p:spPr>
        <p:txBody>
          <a:bodyPr wrap="none">
            <a:spAutoFit/>
          </a:bodyPr>
          <a:lstStyle/>
          <a:p>
            <a:r>
              <a:rPr lang="en-US" altLang="en-US" sz="2400">
                <a:latin typeface="Arial Narrow" pitchFamily="34" charset="0"/>
              </a:rPr>
              <a:t>Ascending </a:t>
            </a:r>
          </a:p>
          <a:p>
            <a:r>
              <a:rPr lang="en-US" altLang="en-US" sz="2400">
                <a:latin typeface="Arial Narrow" pitchFamily="34" charset="0"/>
              </a:rPr>
              <a:t>tubule</a:t>
            </a:r>
          </a:p>
        </p:txBody>
      </p:sp>
      <p:sp>
        <p:nvSpPr>
          <p:cNvPr id="57352" name="Text Box 8"/>
          <p:cNvSpPr txBox="1">
            <a:spLocks noChangeArrowheads="1"/>
          </p:cNvSpPr>
          <p:nvPr/>
        </p:nvSpPr>
        <p:spPr bwMode="auto">
          <a:xfrm>
            <a:off x="822325" y="4754563"/>
            <a:ext cx="1949450" cy="854075"/>
          </a:xfrm>
          <a:prstGeom prst="rect">
            <a:avLst/>
          </a:prstGeom>
          <a:noFill/>
          <a:ln w="9525">
            <a:noFill/>
            <a:miter lim="800000"/>
            <a:headEnd/>
            <a:tailEnd/>
          </a:ln>
          <a:effectLst/>
        </p:spPr>
        <p:txBody>
          <a:bodyPr wrap="none">
            <a:spAutoFit/>
          </a:bodyPr>
          <a:lstStyle/>
          <a:p>
            <a:r>
              <a:rPr lang="en-US" altLang="en-US" sz="2400">
                <a:latin typeface="Arial Narrow" pitchFamily="34" charset="0"/>
              </a:rPr>
              <a:t>Descending</a:t>
            </a:r>
          </a:p>
          <a:p>
            <a:r>
              <a:rPr lang="en-US" altLang="en-US" sz="2400">
                <a:latin typeface="Arial Narrow" pitchFamily="34" charset="0"/>
              </a:rPr>
              <a:t>Tubule</a:t>
            </a:r>
          </a:p>
        </p:txBody>
      </p:sp>
      <p:sp>
        <p:nvSpPr>
          <p:cNvPr id="57353" name="Text Box 9"/>
          <p:cNvSpPr txBox="1">
            <a:spLocks noChangeArrowheads="1"/>
          </p:cNvSpPr>
          <p:nvPr/>
        </p:nvSpPr>
        <p:spPr bwMode="auto">
          <a:xfrm>
            <a:off x="898525" y="2286000"/>
            <a:ext cx="1752600" cy="854075"/>
          </a:xfrm>
          <a:prstGeom prst="rect">
            <a:avLst/>
          </a:prstGeom>
          <a:noFill/>
          <a:ln w="9525">
            <a:noFill/>
            <a:miter lim="800000"/>
            <a:headEnd/>
            <a:tailEnd/>
          </a:ln>
          <a:effectLst/>
        </p:spPr>
        <p:txBody>
          <a:bodyPr>
            <a:spAutoFit/>
          </a:bodyPr>
          <a:lstStyle/>
          <a:p>
            <a:r>
              <a:rPr lang="en-US" altLang="en-US" sz="2400">
                <a:latin typeface="Arial Narrow" pitchFamily="34" charset="0"/>
              </a:rPr>
              <a:t>Bowman’s</a:t>
            </a:r>
          </a:p>
          <a:p>
            <a:r>
              <a:rPr lang="en-US" altLang="en-US" sz="2400">
                <a:latin typeface="Arial Narrow" pitchFamily="34" charset="0"/>
              </a:rPr>
              <a:t>capsule</a:t>
            </a:r>
          </a:p>
        </p:txBody>
      </p:sp>
      <p:sp>
        <p:nvSpPr>
          <p:cNvPr id="57354" name="Text Box 10"/>
          <p:cNvSpPr txBox="1">
            <a:spLocks noChangeArrowheads="1"/>
          </p:cNvSpPr>
          <p:nvPr/>
        </p:nvSpPr>
        <p:spPr bwMode="auto">
          <a:xfrm>
            <a:off x="898525" y="3763963"/>
            <a:ext cx="1943100" cy="473075"/>
          </a:xfrm>
          <a:prstGeom prst="rect">
            <a:avLst/>
          </a:prstGeom>
          <a:noFill/>
          <a:ln w="9525">
            <a:noFill/>
            <a:miter lim="800000"/>
            <a:headEnd/>
            <a:tailEnd/>
          </a:ln>
          <a:effectLst/>
        </p:spPr>
        <p:txBody>
          <a:bodyPr wrap="none">
            <a:spAutoFit/>
          </a:bodyPr>
          <a:lstStyle/>
          <a:p>
            <a:r>
              <a:rPr lang="en-US" altLang="en-US" sz="2400" dirty="0">
                <a:latin typeface="Arial Narrow" pitchFamily="34" charset="0"/>
              </a:rPr>
              <a:t>Glomerulus</a:t>
            </a:r>
          </a:p>
        </p:txBody>
      </p:sp>
      <p:sp>
        <p:nvSpPr>
          <p:cNvPr id="57355" name="Line 11"/>
          <p:cNvSpPr>
            <a:spLocks noChangeShapeType="1"/>
          </p:cNvSpPr>
          <p:nvPr/>
        </p:nvSpPr>
        <p:spPr bwMode="auto">
          <a:xfrm>
            <a:off x="2667000" y="2667000"/>
            <a:ext cx="914400" cy="457200"/>
          </a:xfrm>
          <a:prstGeom prst="line">
            <a:avLst/>
          </a:prstGeom>
          <a:noFill/>
          <a:ln w="9525">
            <a:solidFill>
              <a:schemeClr val="tx1"/>
            </a:solidFill>
            <a:miter lim="800000"/>
            <a:headEnd/>
            <a:tailEnd type="triangle" w="med" len="med"/>
          </a:ln>
          <a:effectLst/>
        </p:spPr>
        <p:txBody>
          <a:bodyPr wrap="none" anchor="ctr"/>
          <a:lstStyle/>
          <a:p>
            <a:endParaRPr lang="en-US"/>
          </a:p>
        </p:txBody>
      </p:sp>
      <p:sp>
        <p:nvSpPr>
          <p:cNvPr id="57356" name="Line 12"/>
          <p:cNvSpPr>
            <a:spLocks noChangeShapeType="1"/>
          </p:cNvSpPr>
          <p:nvPr/>
        </p:nvSpPr>
        <p:spPr bwMode="auto">
          <a:xfrm flipV="1">
            <a:off x="2819400" y="3810000"/>
            <a:ext cx="990600" cy="228600"/>
          </a:xfrm>
          <a:prstGeom prst="line">
            <a:avLst/>
          </a:prstGeom>
          <a:noFill/>
          <a:ln w="9525">
            <a:solidFill>
              <a:schemeClr val="tx1"/>
            </a:solidFill>
            <a:miter lim="800000"/>
            <a:headEnd/>
            <a:tailEnd type="triangle" w="med" len="med"/>
          </a:ln>
          <a:effectLst/>
        </p:spPr>
        <p:txBody>
          <a:bodyPr wrap="none" anchor="ctr"/>
          <a:lstStyle/>
          <a:p>
            <a:endParaRPr lang="en-US"/>
          </a:p>
        </p:txBody>
      </p:sp>
      <p:sp>
        <p:nvSpPr>
          <p:cNvPr id="57357" name="Line 13"/>
          <p:cNvSpPr>
            <a:spLocks noChangeShapeType="1"/>
          </p:cNvSpPr>
          <p:nvPr/>
        </p:nvSpPr>
        <p:spPr bwMode="auto">
          <a:xfrm>
            <a:off x="2743200" y="4953000"/>
            <a:ext cx="2971800" cy="0"/>
          </a:xfrm>
          <a:prstGeom prst="line">
            <a:avLst/>
          </a:prstGeom>
          <a:noFill/>
          <a:ln w="9525">
            <a:solidFill>
              <a:schemeClr val="tx1"/>
            </a:solidFill>
            <a:miter lim="800000"/>
            <a:headEnd/>
            <a:tailEnd type="triangle" w="med" len="med"/>
          </a:ln>
          <a:effectLst/>
        </p:spPr>
        <p:txBody>
          <a:bodyPr wrap="none" anchor="ctr"/>
          <a:lstStyle/>
          <a:p>
            <a:endParaRPr lang="en-US"/>
          </a:p>
        </p:txBody>
      </p:sp>
      <p:sp>
        <p:nvSpPr>
          <p:cNvPr id="57358" name="Line 14"/>
          <p:cNvSpPr>
            <a:spLocks noChangeShapeType="1"/>
          </p:cNvSpPr>
          <p:nvPr/>
        </p:nvSpPr>
        <p:spPr bwMode="auto">
          <a:xfrm>
            <a:off x="5257800" y="2286000"/>
            <a:ext cx="228600" cy="76200"/>
          </a:xfrm>
          <a:prstGeom prst="line">
            <a:avLst/>
          </a:prstGeom>
          <a:noFill/>
          <a:ln w="9525">
            <a:solidFill>
              <a:schemeClr val="tx1"/>
            </a:solidFill>
            <a:miter lim="800000"/>
            <a:headEnd/>
            <a:tailEnd type="triangle" w="med" len="med"/>
          </a:ln>
          <a:effectLst/>
        </p:spPr>
        <p:txBody>
          <a:bodyPr wrap="none" anchor="ctr"/>
          <a:lstStyle/>
          <a:p>
            <a:endParaRPr lang="en-US"/>
          </a:p>
        </p:txBody>
      </p:sp>
      <p:sp>
        <p:nvSpPr>
          <p:cNvPr id="57359" name="Line 15"/>
          <p:cNvSpPr>
            <a:spLocks noChangeShapeType="1"/>
          </p:cNvSpPr>
          <p:nvPr/>
        </p:nvSpPr>
        <p:spPr bwMode="auto">
          <a:xfrm flipH="1">
            <a:off x="6477000" y="2286000"/>
            <a:ext cx="304800" cy="304800"/>
          </a:xfrm>
          <a:prstGeom prst="line">
            <a:avLst/>
          </a:prstGeom>
          <a:noFill/>
          <a:ln w="9525">
            <a:solidFill>
              <a:schemeClr val="tx1"/>
            </a:solidFill>
            <a:miter lim="800000"/>
            <a:headEnd/>
            <a:tailEnd type="triangle" w="med" len="med"/>
          </a:ln>
          <a:effectLst/>
        </p:spPr>
        <p:txBody>
          <a:bodyPr wrap="none" anchor="ctr"/>
          <a:lstStyle/>
          <a:p>
            <a:endParaRPr lang="en-US"/>
          </a:p>
        </p:txBody>
      </p:sp>
      <p:sp>
        <p:nvSpPr>
          <p:cNvPr id="57360" name="Line 16"/>
          <p:cNvSpPr>
            <a:spLocks noChangeShapeType="1"/>
          </p:cNvSpPr>
          <p:nvPr/>
        </p:nvSpPr>
        <p:spPr bwMode="auto">
          <a:xfrm flipH="1">
            <a:off x="6019800" y="4724400"/>
            <a:ext cx="838200" cy="457200"/>
          </a:xfrm>
          <a:prstGeom prst="line">
            <a:avLst/>
          </a:prstGeom>
          <a:noFill/>
          <a:ln w="9525">
            <a:solidFill>
              <a:schemeClr val="tx1"/>
            </a:solidFill>
            <a:miter lim="800000"/>
            <a:headEnd/>
            <a:tailEnd type="triangle" w="med" len="med"/>
          </a:ln>
          <a:effectLst/>
        </p:spPr>
        <p:txBody>
          <a:bodyPr wrap="none" anchor="ctr"/>
          <a:lstStyle/>
          <a:p>
            <a:endParaRPr lang="en-US"/>
          </a:p>
        </p:txBody>
      </p:sp>
      <p:sp>
        <p:nvSpPr>
          <p:cNvPr id="57361" name="Line 17"/>
          <p:cNvSpPr>
            <a:spLocks noChangeShapeType="1"/>
          </p:cNvSpPr>
          <p:nvPr/>
        </p:nvSpPr>
        <p:spPr bwMode="auto">
          <a:xfrm flipH="1">
            <a:off x="6477000" y="5791200"/>
            <a:ext cx="304800" cy="0"/>
          </a:xfrm>
          <a:prstGeom prst="line">
            <a:avLst/>
          </a:prstGeom>
          <a:noFill/>
          <a:ln w="9525">
            <a:solidFill>
              <a:schemeClr val="tx1"/>
            </a:solidFill>
            <a:miter lim="800000"/>
            <a:headEnd/>
            <a:tailEnd type="triangle" w="med" len="med"/>
          </a:ln>
          <a:effectLst/>
        </p:spPr>
        <p:txBody>
          <a:bodyPr wrap="none" anchor="ctr"/>
          <a:lstStyle/>
          <a:p>
            <a:endParaRPr lang="en-US"/>
          </a:p>
        </p:txBody>
      </p:sp>
      <p:sp>
        <p:nvSpPr>
          <p:cNvPr id="57362" name="Text Box 18"/>
          <p:cNvSpPr txBox="1">
            <a:spLocks noChangeArrowheads="1"/>
          </p:cNvSpPr>
          <p:nvPr/>
        </p:nvSpPr>
        <p:spPr bwMode="auto">
          <a:xfrm>
            <a:off x="6842125" y="3306763"/>
            <a:ext cx="1682750" cy="473075"/>
          </a:xfrm>
          <a:prstGeom prst="rect">
            <a:avLst/>
          </a:prstGeom>
          <a:noFill/>
          <a:ln w="9525">
            <a:noFill/>
            <a:miter lim="800000"/>
            <a:headEnd/>
            <a:tailEnd/>
          </a:ln>
          <a:effectLst/>
        </p:spPr>
        <p:txBody>
          <a:bodyPr wrap="none">
            <a:spAutoFit/>
          </a:bodyPr>
          <a:lstStyle/>
          <a:p>
            <a:r>
              <a:rPr lang="en-US" altLang="en-US" sz="2400">
                <a:latin typeface="Arial Narrow" pitchFamily="34" charset="0"/>
              </a:rPr>
              <a:t>Vasa recti</a:t>
            </a:r>
          </a:p>
        </p:txBody>
      </p:sp>
      <p:sp>
        <p:nvSpPr>
          <p:cNvPr id="57363" name="Line 19"/>
          <p:cNvSpPr>
            <a:spLocks noChangeShapeType="1"/>
          </p:cNvSpPr>
          <p:nvPr/>
        </p:nvSpPr>
        <p:spPr bwMode="auto">
          <a:xfrm flipH="1">
            <a:off x="6096000" y="3581400"/>
            <a:ext cx="762000" cy="381000"/>
          </a:xfrm>
          <a:prstGeom prst="line">
            <a:avLst/>
          </a:prstGeom>
          <a:noFill/>
          <a:ln w="9525">
            <a:solidFill>
              <a:schemeClr val="tx1"/>
            </a:solidFill>
            <a:miter lim="800000"/>
            <a:headEnd/>
            <a:tailEnd type="triangle" w="med" len="med"/>
          </a:ln>
          <a:effectLst/>
        </p:spPr>
        <p:txBody>
          <a:bodyPr wrap="none" anchor="ctr"/>
          <a:lstStyle/>
          <a:p>
            <a:endParaRPr lang="en-US"/>
          </a:p>
        </p:txBody>
      </p:sp>
      <p:pic>
        <p:nvPicPr>
          <p:cNvPr id="57364" name="Picture 20"/>
          <p:cNvPicPr>
            <a:picLocks noChangeAspect="1" noChangeArrowheads="1"/>
          </p:cNvPicPr>
          <p:nvPr/>
        </p:nvPicPr>
        <p:blipFill>
          <a:blip r:embed="rId3"/>
          <a:srcRect/>
          <a:stretch>
            <a:fillRect/>
          </a:stretch>
        </p:blipFill>
        <p:spPr bwMode="auto">
          <a:xfrm>
            <a:off x="228600" y="1143000"/>
            <a:ext cx="8229600"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dirty="0"/>
              <a:t>Structure of Nephron</a:t>
            </a:r>
          </a:p>
        </p:txBody>
      </p:sp>
      <p:sp>
        <p:nvSpPr>
          <p:cNvPr id="123907" name="Rectangle 3"/>
          <p:cNvSpPr>
            <a:spLocks noGrp="1" noChangeArrowheads="1"/>
          </p:cNvSpPr>
          <p:nvPr>
            <p:ph type="body" idx="1"/>
          </p:nvPr>
        </p:nvSpPr>
        <p:spPr/>
        <p:txBody>
          <a:bodyPr/>
          <a:lstStyle/>
          <a:p>
            <a:r>
              <a:rPr lang="en-US" sz="2800" b="1" dirty="0" err="1"/>
              <a:t>Bowmans</a:t>
            </a:r>
            <a:r>
              <a:rPr lang="en-US" sz="2800" b="1" dirty="0"/>
              <a:t> capsule- </a:t>
            </a:r>
            <a:r>
              <a:rPr lang="en-US" altLang="en-US" sz="2800" dirty="0"/>
              <a:t>Bowman’s capsule: Blood is filtered under high pressure (</a:t>
            </a:r>
            <a:r>
              <a:rPr lang="en-US" altLang="en-US" sz="2800" dirty="0" err="1"/>
              <a:t>ultrafiltration</a:t>
            </a:r>
            <a:r>
              <a:rPr lang="en-US" altLang="en-US" sz="2800" dirty="0"/>
              <a:t>). Wastes plus some useful molecules plus some water are filtered into the nephron</a:t>
            </a:r>
          </a:p>
          <a:p>
            <a:r>
              <a:rPr lang="en-US" altLang="en-US" sz="2800" dirty="0"/>
              <a:t>Glomerulus</a:t>
            </a:r>
          </a:p>
          <a:p>
            <a:pPr lvl="1"/>
            <a:r>
              <a:rPr lang="en-US" altLang="en-US" sz="2400" dirty="0"/>
              <a:t>Filtration of blood</a:t>
            </a:r>
          </a:p>
          <a:p>
            <a:pPr lvl="2"/>
            <a:r>
              <a:rPr lang="en-US" altLang="en-US" sz="2000" dirty="0"/>
              <a:t>Water</a:t>
            </a:r>
          </a:p>
          <a:p>
            <a:pPr lvl="2"/>
            <a:r>
              <a:rPr lang="en-US" altLang="en-US" sz="2000" dirty="0"/>
              <a:t>Electrolytes</a:t>
            </a:r>
          </a:p>
          <a:p>
            <a:pPr lvl="2"/>
            <a:r>
              <a:rPr lang="en-US" altLang="en-US" sz="2000" dirty="0"/>
              <a:t>Glucose</a:t>
            </a:r>
          </a:p>
          <a:p>
            <a:pPr lvl="2"/>
            <a:r>
              <a:rPr lang="en-US" altLang="en-US" sz="2000" dirty="0"/>
              <a:t>Urea</a:t>
            </a:r>
            <a:r>
              <a:rPr lang="en-US" sz="2000" dirty="0"/>
              <a:t>. </a:t>
            </a:r>
          </a:p>
          <a:p>
            <a:pPr>
              <a:buFontTx/>
              <a:buNone/>
            </a:pPr>
            <a:endParaRPr lang="en-US" sz="2800" dirty="0"/>
          </a:p>
          <a:p>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a:t>Function of Renal Corpuscle</a:t>
            </a:r>
          </a:p>
        </p:txBody>
      </p:sp>
      <p:sp>
        <p:nvSpPr>
          <p:cNvPr id="59395" name="Rectangle 3"/>
          <p:cNvSpPr>
            <a:spLocks noGrp="1" noChangeArrowheads="1"/>
          </p:cNvSpPr>
          <p:nvPr>
            <p:ph type="body" idx="1"/>
          </p:nvPr>
        </p:nvSpPr>
        <p:spPr/>
        <p:txBody>
          <a:bodyPr/>
          <a:lstStyle/>
          <a:p>
            <a:r>
              <a:rPr lang="en-US" altLang="en-US"/>
              <a:t>Proximal convoluted tubule: useful molecules plus most of water are selectively reabsorbed into the blood</a:t>
            </a:r>
          </a:p>
          <a:p>
            <a:r>
              <a:rPr lang="en-US" altLang="en-US"/>
              <a:t>Loop of Henle: alters salt concentration in the medulla to aid re-absorption of water from the collecting ducts</a:t>
            </a:r>
          </a:p>
          <a:p>
            <a:pPr>
              <a:buFontTx/>
              <a:buNone/>
            </a:pPr>
            <a:endParaRPr lang="en-US"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a:t>Formation of urine</a:t>
            </a:r>
          </a:p>
        </p:txBody>
      </p:sp>
      <p:sp>
        <p:nvSpPr>
          <p:cNvPr id="124931" name="Rectangle 3"/>
          <p:cNvSpPr>
            <a:spLocks noGrp="1" noChangeArrowheads="1"/>
          </p:cNvSpPr>
          <p:nvPr>
            <p:ph type="body" idx="1"/>
          </p:nvPr>
        </p:nvSpPr>
        <p:spPr/>
        <p:txBody>
          <a:bodyPr/>
          <a:lstStyle/>
          <a:p>
            <a:r>
              <a:rPr lang="en-US"/>
              <a:t>Collecting duct: kidney can reabsorb water from here and return it to the blood according to the body’s demands under the influence of anti diuretic hormone</a:t>
            </a:r>
          </a:p>
          <a:p>
            <a:r>
              <a:rPr lang="en-US"/>
              <a:t>Urine containing wastes dissolved in a small volume of water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dirty="0" smtClean="0"/>
              <a:t>terms</a:t>
            </a:r>
            <a:endParaRPr lang="en-US" altLang="en-US" dirty="0"/>
          </a:p>
        </p:txBody>
      </p:sp>
      <p:sp>
        <p:nvSpPr>
          <p:cNvPr id="66563" name="Rectangle 3"/>
          <p:cNvSpPr>
            <a:spLocks noGrp="1" noChangeArrowheads="1"/>
          </p:cNvSpPr>
          <p:nvPr>
            <p:ph type="body" idx="1"/>
          </p:nvPr>
        </p:nvSpPr>
        <p:spPr/>
        <p:txBody>
          <a:bodyPr/>
          <a:lstStyle/>
          <a:p>
            <a:r>
              <a:rPr lang="en-US" altLang="en-US" dirty="0" smtClean="0"/>
              <a:t>Hypertonic: </a:t>
            </a:r>
            <a:r>
              <a:rPr lang="en-US" altLang="en-US" dirty="0" err="1" smtClean="0"/>
              <a:t>exo-smosis</a:t>
            </a:r>
            <a:endParaRPr lang="en-US" altLang="en-US" dirty="0"/>
          </a:p>
          <a:p>
            <a:r>
              <a:rPr lang="en-US" altLang="en-US" dirty="0" smtClean="0"/>
              <a:t>Hypotonic: endosmosis</a:t>
            </a:r>
          </a:p>
          <a:p>
            <a:r>
              <a:rPr lang="en-US" altLang="en-US" dirty="0" smtClean="0"/>
              <a:t>These have led to structural adaptations and physiological adaptations in order to maintain the balance of water and solutes.</a:t>
            </a:r>
          </a:p>
          <a:p>
            <a:r>
              <a:rPr lang="en-US" altLang="en-US" dirty="0" smtClean="0"/>
              <a:t>Excretion : expulsion of waste products of metabolism. Ex urea, uric acid ammonia</a:t>
            </a:r>
          </a:p>
          <a:p>
            <a:endParaRPr lang="en-US"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a:t>urea</a:t>
            </a:r>
          </a:p>
        </p:txBody>
      </p:sp>
      <p:sp>
        <p:nvSpPr>
          <p:cNvPr id="133123" name="Rectangle 3"/>
          <p:cNvSpPr>
            <a:spLocks noGrp="1" noChangeArrowheads="1"/>
          </p:cNvSpPr>
          <p:nvPr>
            <p:ph type="body" idx="1"/>
          </p:nvPr>
        </p:nvSpPr>
        <p:spPr/>
        <p:txBody>
          <a:bodyPr/>
          <a:lstStyle/>
          <a:p>
            <a:r>
              <a:rPr lang="en-US"/>
              <a:t>The urea forms the major constituent of urine. It is formed from the de-amination of amino acids. The urea formation takes place in the </a:t>
            </a:r>
            <a:r>
              <a:rPr lang="en-US" b="1"/>
              <a:t>liver.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a:t>Formation of urine</a:t>
            </a:r>
          </a:p>
        </p:txBody>
      </p:sp>
      <p:sp>
        <p:nvSpPr>
          <p:cNvPr id="125955" name="Rectangle 3"/>
          <p:cNvSpPr>
            <a:spLocks noGrp="1" noChangeArrowheads="1"/>
          </p:cNvSpPr>
          <p:nvPr>
            <p:ph type="body" idx="1"/>
          </p:nvPr>
        </p:nvSpPr>
        <p:spPr/>
        <p:txBody>
          <a:bodyPr/>
          <a:lstStyle/>
          <a:p>
            <a:r>
              <a:rPr lang="en-US"/>
              <a:t>Urine is produced in the kidneys from water and wastes extracted from the blood</a:t>
            </a:r>
          </a:p>
          <a:p>
            <a:r>
              <a:rPr lang="en-US"/>
              <a:t>Blood is supplied to the kidneys by the renal arteries which branch off the aorta. The kidneys and are drained by the the renal veins into the inferior vena cava </a:t>
            </a:r>
          </a:p>
          <a:p>
            <a:r>
              <a:rPr lang="en-US"/>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altLang="en-US"/>
              <a:t>Function of Tubules</a:t>
            </a:r>
          </a:p>
        </p:txBody>
      </p:sp>
      <p:sp>
        <p:nvSpPr>
          <p:cNvPr id="137219" name="Rectangle 3"/>
          <p:cNvSpPr>
            <a:spLocks noGrp="1" noChangeArrowheads="1"/>
          </p:cNvSpPr>
          <p:nvPr>
            <p:ph type="body" idx="1"/>
          </p:nvPr>
        </p:nvSpPr>
        <p:spPr/>
        <p:txBody>
          <a:bodyPr/>
          <a:lstStyle/>
          <a:p>
            <a:pPr>
              <a:lnSpc>
                <a:spcPct val="90000"/>
              </a:lnSpc>
            </a:pPr>
            <a:r>
              <a:rPr lang="en-US" altLang="en-US"/>
              <a:t>Reabsorption of glucose</a:t>
            </a:r>
          </a:p>
          <a:p>
            <a:pPr lvl="1">
              <a:lnSpc>
                <a:spcPct val="90000"/>
              </a:lnSpc>
            </a:pPr>
            <a:r>
              <a:rPr lang="en-US" altLang="en-US"/>
              <a:t>Proximal convoluted tubule</a:t>
            </a:r>
          </a:p>
          <a:p>
            <a:pPr>
              <a:lnSpc>
                <a:spcPct val="90000"/>
              </a:lnSpc>
            </a:pPr>
            <a:r>
              <a:rPr lang="en-US" altLang="en-US"/>
              <a:t>Reabsorption of water</a:t>
            </a:r>
          </a:p>
          <a:p>
            <a:pPr lvl="1">
              <a:lnSpc>
                <a:spcPct val="90000"/>
              </a:lnSpc>
            </a:pPr>
            <a:r>
              <a:rPr lang="en-US" altLang="en-US"/>
              <a:t>PCT, descending tubule, collecting duct</a:t>
            </a:r>
          </a:p>
          <a:p>
            <a:pPr>
              <a:lnSpc>
                <a:spcPct val="90000"/>
              </a:lnSpc>
            </a:pPr>
            <a:r>
              <a:rPr lang="en-US" altLang="en-US"/>
              <a:t>Reabsorption of salts</a:t>
            </a:r>
          </a:p>
          <a:p>
            <a:pPr lvl="1">
              <a:lnSpc>
                <a:spcPct val="90000"/>
              </a:lnSpc>
            </a:pPr>
            <a:r>
              <a:rPr lang="en-US" altLang="en-US"/>
              <a:t>PCT, ascending tubule, distal con. tub.</a:t>
            </a:r>
          </a:p>
          <a:p>
            <a:pPr>
              <a:lnSpc>
                <a:spcPct val="90000"/>
              </a:lnSpc>
            </a:pPr>
            <a:r>
              <a:rPr lang="en-US" altLang="en-US"/>
              <a:t>Reabsorption of urea</a:t>
            </a:r>
          </a:p>
          <a:p>
            <a:pPr lvl="1">
              <a:lnSpc>
                <a:spcPct val="90000"/>
              </a:lnSpc>
            </a:pPr>
            <a:r>
              <a:rPr lang="en-US" altLang="en-US"/>
              <a:t>PCT, collecting duct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t>Selective absorption</a:t>
            </a:r>
          </a:p>
        </p:txBody>
      </p:sp>
      <p:sp>
        <p:nvSpPr>
          <p:cNvPr id="129027" name="Rectangle 3"/>
          <p:cNvSpPr>
            <a:spLocks noGrp="1" noChangeArrowheads="1"/>
          </p:cNvSpPr>
          <p:nvPr>
            <p:ph type="body" idx="1"/>
          </p:nvPr>
        </p:nvSpPr>
        <p:spPr/>
        <p:txBody>
          <a:bodyPr/>
          <a:lstStyle/>
          <a:p>
            <a:r>
              <a:rPr lang="en-US"/>
              <a:t>In selective reabsorption glucose, amino acids and glucose are reabsorbed from the filtrate back into the blood</a:t>
            </a:r>
          </a:p>
          <a:p>
            <a:r>
              <a:rPr lang="en-US"/>
              <a:t>In the collecting duct kidney can reabsorb water and return to the blood according to the body’s needs.</a:t>
            </a:r>
          </a:p>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Ultrafiltration</a:t>
            </a:r>
            <a:r>
              <a:rPr lang="en-US" dirty="0" smtClean="0"/>
              <a:t> (</a:t>
            </a:r>
            <a:r>
              <a:rPr lang="en-US" b="1" dirty="0" smtClean="0"/>
              <a:t>UF</a:t>
            </a:r>
            <a:r>
              <a:rPr lang="en-US" dirty="0" smtClean="0"/>
              <a:t>) is a variety of membrane </a:t>
            </a:r>
            <a:r>
              <a:rPr lang="en-US" dirty="0" smtClean="0"/>
              <a:t>filtration in </a:t>
            </a:r>
            <a:r>
              <a:rPr lang="en-US" dirty="0" smtClean="0"/>
              <a:t>which </a:t>
            </a:r>
            <a:r>
              <a:rPr lang="en-US" dirty="0" smtClean="0"/>
              <a:t>hydrostatic pressure forces </a:t>
            </a:r>
            <a:r>
              <a:rPr lang="en-US" dirty="0" smtClean="0"/>
              <a:t>a liquid against a </a:t>
            </a:r>
            <a:r>
              <a:rPr lang="en-US" dirty="0" smtClean="0"/>
              <a:t>semi permeable membrane</a:t>
            </a:r>
            <a:r>
              <a:rPr lang="en-US" dirty="0" smtClean="0"/>
              <a:t>. </a:t>
            </a:r>
            <a:r>
              <a:rPr lang="en-US" dirty="0" smtClean="0"/>
              <a:t>Suspended solids</a:t>
            </a:r>
            <a:r>
              <a:rPr lang="en-US" dirty="0" smtClean="0"/>
              <a:t> </a:t>
            </a:r>
            <a:r>
              <a:rPr lang="en-US" dirty="0" smtClean="0"/>
              <a:t>and solutes of </a:t>
            </a:r>
            <a:r>
              <a:rPr lang="en-US" dirty="0" smtClean="0"/>
              <a:t>high </a:t>
            </a:r>
            <a:r>
              <a:rPr lang="en-US" dirty="0" smtClean="0"/>
              <a:t>molecular </a:t>
            </a:r>
            <a:r>
              <a:rPr lang="en-US" dirty="0" smtClean="0"/>
              <a:t>weight are retained, while water and low molecular weight solutes pass through the membrane.</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dirty="0" smtClean="0"/>
              <a:t>In biological terms, </a:t>
            </a:r>
            <a:r>
              <a:rPr lang="en-US" dirty="0" smtClean="0"/>
              <a:t>ultra filtration </a:t>
            </a:r>
            <a:r>
              <a:rPr lang="en-US" dirty="0" smtClean="0"/>
              <a:t>occurs at the barrier between the blood and the filtrate in the renal corpuscle or Bowman's capsule in the kidneys. The Bowman's capsule contains a dense capillary network called the glomerulus. Blood flows into these capillaries through a wide afferent arteriole and leaves through a narrower efferent arteriole. The blood pressure inside these capillaries is high because</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sz="2800" dirty="0" smtClean="0"/>
              <a:t>The renal artery contains blood </a:t>
            </a:r>
            <a:r>
              <a:rPr lang="en-US" sz="2800" dirty="0" smtClean="0"/>
              <a:t>at </a:t>
            </a:r>
            <a:r>
              <a:rPr lang="en-US" sz="2800" dirty="0" smtClean="0"/>
              <a:t>very high pressure which enters the glomerulus via the short afferent arteriole.</a:t>
            </a:r>
          </a:p>
          <a:p>
            <a:r>
              <a:rPr lang="en-US" sz="2800" dirty="0" smtClean="0"/>
              <a:t>The efferent arteriole has a smaller diameter than the afferent arteriole.</a:t>
            </a:r>
          </a:p>
          <a:p>
            <a:r>
              <a:rPr lang="en-US" sz="2800" dirty="0" smtClean="0"/>
              <a:t>The high pressure forces small molecules such as water, glucose, amino </a:t>
            </a:r>
            <a:r>
              <a:rPr lang="en-US" sz="2800" dirty="0" smtClean="0"/>
              <a:t>acids </a:t>
            </a:r>
            <a:r>
              <a:rPr lang="en-US" sz="2800" dirty="0" smtClean="0"/>
              <a:t>sodium chloride and urea through the filter, from the blood in the glomerular capsule across the basement membrane of the Bowman's capsule and into the </a:t>
            </a:r>
            <a:r>
              <a:rPr lang="en-US" sz="2800" dirty="0" smtClean="0"/>
              <a:t>nephron.  </a:t>
            </a:r>
            <a:r>
              <a:rPr lang="en-US" sz="2800" dirty="0" smtClean="0"/>
              <a:t>This type of high pressure filtration is </a:t>
            </a:r>
            <a:r>
              <a:rPr lang="en-US" sz="2800" dirty="0" smtClean="0"/>
              <a:t>ultra filtration</a:t>
            </a:r>
            <a:r>
              <a:rPr lang="en-US" sz="2800" dirty="0" smtClean="0"/>
              <a:t>. The fluid formed in this way is called glomerular filtrate</a:t>
            </a:r>
          </a:p>
          <a:p>
            <a:endParaRPr lang="en-US"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dirty="0" smtClean="0"/>
              <a:t>Glomerular pressure is about 75 millimeters of mercury (10 </a:t>
            </a:r>
            <a:r>
              <a:rPr lang="en-US" dirty="0" err="1" smtClean="0"/>
              <a:t>kPa</a:t>
            </a:r>
            <a:r>
              <a:rPr lang="en-US" dirty="0" smtClean="0"/>
              <a:t>). It is opposed by osmotic pressure(30 mmHg, 4.0 </a:t>
            </a:r>
            <a:r>
              <a:rPr lang="en-US" dirty="0" err="1" smtClean="0"/>
              <a:t>kPa</a:t>
            </a:r>
            <a:r>
              <a:rPr lang="en-US" dirty="0" smtClean="0"/>
              <a:t>) and hydrostatic pressure (20 mmHg, 2.7 </a:t>
            </a:r>
            <a:r>
              <a:rPr lang="en-US" dirty="0" err="1" smtClean="0"/>
              <a:t>kPa</a:t>
            </a:r>
            <a:r>
              <a:rPr lang="en-US" dirty="0" smtClean="0"/>
              <a:t>) of solutes present in capsular space. This difference in pressure is called effective pressure(25 mmHg)(3.3 </a:t>
            </a:r>
            <a:r>
              <a:rPr lang="en-US" dirty="0" err="1" smtClean="0"/>
              <a:t>kPa</a:t>
            </a:r>
            <a:r>
              <a:rPr lang="en-US" dirty="0" smtClean="0"/>
              <a:t>).</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b="1" dirty="0" smtClean="0"/>
              <a:t>Glomerular filtration rate</a:t>
            </a:r>
          </a:p>
          <a:p>
            <a:r>
              <a:rPr lang="en-US" sz="2400" b="1" dirty="0" smtClean="0"/>
              <a:t>Glomerular filtration rate</a:t>
            </a:r>
            <a:r>
              <a:rPr lang="en-US" sz="2400" dirty="0" smtClean="0"/>
              <a:t> (</a:t>
            </a:r>
            <a:r>
              <a:rPr lang="en-US" sz="2400" b="1" dirty="0" smtClean="0"/>
              <a:t>GFR</a:t>
            </a:r>
            <a:r>
              <a:rPr lang="en-US" sz="2400" dirty="0" smtClean="0"/>
              <a:t>) is the volume of fluid filtered from the </a:t>
            </a:r>
            <a:r>
              <a:rPr lang="en-US" sz="2400" dirty="0" smtClean="0"/>
              <a:t>renal  glomerular capillaries </a:t>
            </a:r>
            <a:r>
              <a:rPr lang="en-US" sz="2400" dirty="0" smtClean="0"/>
              <a:t>into the Bowman's </a:t>
            </a:r>
            <a:r>
              <a:rPr lang="en-US" sz="2400" dirty="0" smtClean="0"/>
              <a:t>capsule per </a:t>
            </a:r>
            <a:r>
              <a:rPr lang="en-US" sz="2400" dirty="0" smtClean="0"/>
              <a:t>unit </a:t>
            </a:r>
            <a:r>
              <a:rPr lang="en-US" sz="2400" dirty="0" smtClean="0"/>
              <a:t>time..</a:t>
            </a:r>
            <a:endParaRPr lang="en-US" sz="2400" dirty="0" smtClean="0"/>
          </a:p>
          <a:p>
            <a:r>
              <a:rPr lang="en-US" sz="2400" dirty="0" smtClean="0"/>
              <a:t>Glomerular filtration rate (GFR) can be calculated by measuring any chemical that has a steady level in the blood, and is freely filtered but neither reabsorbed nor secreted by the kidneys. </a:t>
            </a:r>
            <a:endParaRPr lang="en-US" sz="2400" dirty="0" smtClean="0"/>
          </a:p>
          <a:p>
            <a:r>
              <a:rPr lang="en-US" sz="2400" dirty="0" smtClean="0"/>
              <a:t>The </a:t>
            </a:r>
            <a:r>
              <a:rPr lang="en-US" sz="2400" dirty="0" smtClean="0"/>
              <a:t>rate therefore measured is the quantity of the substance in the urine that originated from a calculable volume of blood. The GFR is typically recorded in units of </a:t>
            </a:r>
            <a:r>
              <a:rPr lang="en-US" sz="2400" i="1" dirty="0" smtClean="0"/>
              <a:t>volume per time</a:t>
            </a:r>
            <a:r>
              <a:rPr lang="en-US" sz="2400" dirty="0" smtClean="0"/>
              <a:t>, e.g. milliliters per minute </a:t>
            </a:r>
            <a:r>
              <a:rPr lang="en-US" sz="2400" dirty="0" smtClean="0"/>
              <a:t>ml/mi. </a:t>
            </a:r>
            <a:r>
              <a:rPr lang="en-US" sz="2400" dirty="0" smtClean="0"/>
              <a:t>Compare to filtration </a:t>
            </a:r>
            <a:r>
              <a:rPr lang="en-US" sz="2400" dirty="0" smtClean="0"/>
              <a:t>fraction</a:t>
            </a:r>
            <a:endParaRPr lang="en-US" sz="2400" dirty="0" smtClean="0"/>
          </a:p>
          <a:p>
            <a:r>
              <a:rPr lang="en-US" sz="2400" dirty="0" smtClean="0"/>
              <a:t>There are several different techniques used to calculate or estimate the glomerular filtration rate (GFR or </a:t>
            </a:r>
            <a:r>
              <a:rPr lang="en-US" sz="2400" dirty="0" err="1" smtClean="0"/>
              <a:t>eGFR</a:t>
            </a:r>
            <a:r>
              <a:rPr lang="en-US" sz="2400" dirty="0" smtClean="0"/>
              <a:t>).</a:t>
            </a:r>
          </a:p>
          <a:p>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descr="C:\Documents and Settings\hpadmin\Desktop\300px-Physiology_of_Nephron.png"/>
          <p:cNvPicPr>
            <a:picLocks noGrp="1" noChangeAspect="1" noChangeArrowheads="1"/>
          </p:cNvPicPr>
          <p:nvPr>
            <p:ph idx="1"/>
          </p:nvPr>
        </p:nvPicPr>
        <p:blipFill>
          <a:blip r:embed="rId2"/>
          <a:srcRect/>
          <a:stretch>
            <a:fillRect/>
          </a:stretch>
        </p:blipFill>
        <p:spPr bwMode="auto">
          <a:xfrm>
            <a:off x="1143000" y="228600"/>
            <a:ext cx="5867400" cy="56388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t>Functions of excretory system</a:t>
            </a:r>
          </a:p>
        </p:txBody>
      </p:sp>
      <p:sp>
        <p:nvSpPr>
          <p:cNvPr id="122883" name="Rectangle 3"/>
          <p:cNvSpPr>
            <a:spLocks noGrp="1" noChangeArrowheads="1"/>
          </p:cNvSpPr>
          <p:nvPr>
            <p:ph type="body" idx="1"/>
          </p:nvPr>
        </p:nvSpPr>
        <p:spPr/>
        <p:txBody>
          <a:bodyPr/>
          <a:lstStyle/>
          <a:p>
            <a:r>
              <a:rPr lang="en-US"/>
              <a:t>Toxins and other substances that are ingested and absorbed but are not fully metabolized Ex: betain, certain drugs</a:t>
            </a:r>
          </a:p>
          <a:p>
            <a:r>
              <a:rPr lang="en-US"/>
              <a:t>Excess water, produced by cell respiration and absorbed from food in the gut</a:t>
            </a:r>
          </a:p>
          <a:p>
            <a:r>
              <a:rPr lang="en-US"/>
              <a:t>Excess salt absorbed from food in the gur</a:t>
            </a:r>
          </a:p>
          <a:p>
            <a:r>
              <a:rPr lang="en-US"/>
              <a:t>Nitrogenous wasted Ex urea</a:t>
            </a:r>
          </a:p>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a:t>Osmoregulation</a:t>
            </a:r>
          </a:p>
        </p:txBody>
      </p:sp>
      <p:sp>
        <p:nvSpPr>
          <p:cNvPr id="130051" name="Rectangle 3"/>
          <p:cNvSpPr>
            <a:spLocks noGrp="1" noChangeArrowheads="1"/>
          </p:cNvSpPr>
          <p:nvPr>
            <p:ph type="body" idx="1"/>
          </p:nvPr>
        </p:nvSpPr>
        <p:spPr>
          <a:xfrm>
            <a:off x="457200" y="1600200"/>
            <a:ext cx="8229600" cy="4876800"/>
          </a:xfrm>
        </p:spPr>
        <p:txBody>
          <a:bodyPr/>
          <a:lstStyle/>
          <a:p>
            <a:pPr>
              <a:lnSpc>
                <a:spcPct val="80000"/>
              </a:lnSpc>
            </a:pPr>
            <a:r>
              <a:rPr lang="en-US" sz="2000" dirty="0"/>
              <a:t>The water content of the body can vary depending on various factors. Hot weather and physical activity such as exercise make us sweat and so lose body fluids. </a:t>
            </a:r>
          </a:p>
          <a:p>
            <a:pPr>
              <a:lnSpc>
                <a:spcPct val="80000"/>
              </a:lnSpc>
            </a:pPr>
            <a:endParaRPr lang="en-US" sz="2000" dirty="0"/>
          </a:p>
          <a:p>
            <a:pPr>
              <a:lnSpc>
                <a:spcPct val="80000"/>
              </a:lnSpc>
            </a:pPr>
            <a:r>
              <a:rPr lang="en-US" sz="2000" dirty="0"/>
              <a:t>Drinking tends to be at irregular intervals when socially convenient. This means that sometimes the body has too little water and needs to conserve it and sometimes too much water and needs to get rid of it. Most of the control of water conservation takes place in the distal and collecting tubules of the </a:t>
            </a:r>
            <a:r>
              <a:rPr lang="en-US" sz="2000" dirty="0" err="1"/>
              <a:t>nephrons</a:t>
            </a:r>
            <a:r>
              <a:rPr lang="en-US" sz="2000" dirty="0"/>
              <a:t> under control of anti-diuretic hormone, (ADH), sometimes called vasopressin. </a:t>
            </a:r>
          </a:p>
          <a:p>
            <a:pPr>
              <a:lnSpc>
                <a:spcPct val="80000"/>
              </a:lnSpc>
            </a:pPr>
            <a:endParaRPr lang="en-US" sz="2000" dirty="0"/>
          </a:p>
          <a:p>
            <a:pPr>
              <a:lnSpc>
                <a:spcPct val="80000"/>
              </a:lnSpc>
            </a:pPr>
            <a:r>
              <a:rPr lang="en-US" sz="2000" dirty="0"/>
              <a:t>This hormone is released by the posterior pituitary under control of the hypothalamus in the mid-brain area. The hypothalamus monitors the water content of the blood. If the blood contains too little water (indicating dehydration) then more ADH is released. If the blood contains too much water (indicating over-hydration) then less ADH is released into the blood stream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a:t>dehydration</a:t>
            </a:r>
          </a:p>
        </p:txBody>
      </p:sp>
      <p:sp>
        <p:nvSpPr>
          <p:cNvPr id="131075" name="Rectangle 3"/>
          <p:cNvSpPr>
            <a:spLocks noGrp="1" noChangeArrowheads="1"/>
          </p:cNvSpPr>
          <p:nvPr>
            <p:ph type="body" idx="1"/>
          </p:nvPr>
        </p:nvSpPr>
        <p:spPr/>
        <p:txBody>
          <a:bodyPr/>
          <a:lstStyle/>
          <a:p>
            <a:r>
              <a:rPr lang="en-US"/>
              <a:t>Athletes who want to loose weight can take drugs to interfere with ADH. Less water is reabsorbed, more is lost in the urine and the body looses weight</a:t>
            </a:r>
          </a:p>
          <a:p>
            <a:r>
              <a:rPr lang="en-US"/>
              <a:t>HANGOVER- Alcohol reduces the effect of kidney. Water is reabsorbed and the body becomes dehydrated. Dehydrated brain cells cause a headache.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a:t>dialysis</a:t>
            </a:r>
          </a:p>
        </p:txBody>
      </p:sp>
      <p:sp>
        <p:nvSpPr>
          <p:cNvPr id="132099" name="Rectangle 3"/>
          <p:cNvSpPr>
            <a:spLocks noGrp="1" noChangeArrowheads="1"/>
          </p:cNvSpPr>
          <p:nvPr>
            <p:ph type="body" idx="1"/>
          </p:nvPr>
        </p:nvSpPr>
        <p:spPr/>
        <p:txBody>
          <a:bodyPr/>
          <a:lstStyle/>
          <a:p>
            <a:r>
              <a:rPr lang="en-US"/>
              <a:t>A dialysis machine is artificial kidney.</a:t>
            </a:r>
          </a:p>
          <a:p>
            <a:pPr>
              <a:buFontTx/>
              <a:buNone/>
            </a:pPr>
            <a:r>
              <a:rPr lang="en-US"/>
              <a:t>It takes the patient’s blood and ‘ cleans’ it.</a:t>
            </a:r>
          </a:p>
          <a:p>
            <a:pPr>
              <a:buFontTx/>
              <a:buNone/>
            </a:pPr>
            <a:r>
              <a:rPr lang="en-US"/>
              <a:t>Wastes diffuse out of the blood across a partially permeable membrane into a fluid that is constantly renewed. In this way urea is removed from the blood</a:t>
            </a:r>
          </a:p>
          <a:p>
            <a:pPr>
              <a:buFontTx/>
              <a:buNone/>
            </a:pPr>
            <a:endParaRPr lang="en-US"/>
          </a:p>
          <a:p>
            <a:pPr>
              <a:buFontTx/>
              <a:buNone/>
            </a:pP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a:t>A dialysis machine</a:t>
            </a:r>
          </a:p>
        </p:txBody>
      </p:sp>
      <p:pic>
        <p:nvPicPr>
          <p:cNvPr id="134147" name="Picture 3"/>
          <p:cNvPicPr>
            <a:picLocks noGrp="1" noChangeAspect="1" noChangeArrowheads="1"/>
          </p:cNvPicPr>
          <p:nvPr>
            <p:ph type="body" idx="1"/>
          </p:nvPr>
        </p:nvPicPr>
        <p:blipFill>
          <a:blip r:embed="rId2"/>
          <a:srcRect/>
          <a:stretch>
            <a:fillRect/>
          </a:stretch>
        </p:blip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a:t>A dialysis machine</a:t>
            </a:r>
          </a:p>
        </p:txBody>
      </p:sp>
      <p:sp>
        <p:nvSpPr>
          <p:cNvPr id="135171" name="Rectangle 3"/>
          <p:cNvSpPr>
            <a:spLocks noGrp="1" noChangeArrowheads="1"/>
          </p:cNvSpPr>
          <p:nvPr>
            <p:ph type="body" idx="1"/>
          </p:nvPr>
        </p:nvSpPr>
        <p:spPr/>
        <p:txBody>
          <a:bodyPr/>
          <a:lstStyle/>
          <a:p>
            <a:pPr>
              <a:lnSpc>
                <a:spcPct val="90000"/>
              </a:lnSpc>
            </a:pPr>
            <a:r>
              <a:rPr lang="en-US" sz="2400"/>
              <a:t>Blood is taken from artery leaves body under pressure.</a:t>
            </a:r>
          </a:p>
          <a:p>
            <a:pPr>
              <a:lnSpc>
                <a:spcPct val="90000"/>
              </a:lnSpc>
            </a:pPr>
            <a:r>
              <a:rPr lang="en-US" sz="2400"/>
              <a:t>Blood returns to the body through vein (since blood in vein is at low pressure)</a:t>
            </a:r>
          </a:p>
          <a:p>
            <a:pPr>
              <a:lnSpc>
                <a:spcPct val="90000"/>
              </a:lnSpc>
            </a:pPr>
            <a:r>
              <a:rPr lang="en-US" sz="2400"/>
              <a:t>Chamber removes blood clots and re-warms blood to body temperature so body is not shocked when blood returns.</a:t>
            </a:r>
          </a:p>
          <a:p>
            <a:pPr>
              <a:lnSpc>
                <a:spcPct val="90000"/>
              </a:lnSpc>
            </a:pPr>
            <a:r>
              <a:rPr lang="en-US" sz="2400"/>
              <a:t>Dialysis fluid has a compostion which means that urea and salts diffuse into it from the blood but useful solutes and water do not.</a:t>
            </a:r>
          </a:p>
          <a:p>
            <a:pPr>
              <a:lnSpc>
                <a:spcPct val="90000"/>
              </a:lnSpc>
            </a:pPr>
            <a:r>
              <a:rPr lang="en-US" sz="2400"/>
              <a:t>Diffusion of urea out of blood is aided by countercurrent flow of plasma and dialysis fluid- they flow in opposite directions maintaining the concentration gradient.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Functions of Excretory System</a:t>
            </a:r>
          </a:p>
        </p:txBody>
      </p:sp>
      <p:sp>
        <p:nvSpPr>
          <p:cNvPr id="22531" name="Rectangle 3"/>
          <p:cNvSpPr>
            <a:spLocks noGrp="1" noChangeArrowheads="1"/>
          </p:cNvSpPr>
          <p:nvPr>
            <p:ph type="body" idx="1"/>
          </p:nvPr>
        </p:nvSpPr>
        <p:spPr/>
        <p:txBody>
          <a:bodyPr/>
          <a:lstStyle/>
          <a:p>
            <a:r>
              <a:rPr lang="en-US" altLang="en-US"/>
              <a:t>Regulate body fluids</a:t>
            </a:r>
          </a:p>
          <a:p>
            <a:pPr lvl="1"/>
            <a:r>
              <a:rPr lang="en-US" altLang="en-US"/>
              <a:t>Volume, pH, composition</a:t>
            </a:r>
          </a:p>
          <a:p>
            <a:r>
              <a:rPr lang="en-US" altLang="en-US"/>
              <a:t>Remove metabolic wastes from blood</a:t>
            </a:r>
          </a:p>
          <a:p>
            <a:r>
              <a:rPr lang="en-US" altLang="en-US"/>
              <a:t>Control rate of RBC formation</a:t>
            </a:r>
          </a:p>
          <a:p>
            <a:r>
              <a:rPr lang="en-US" altLang="en-US"/>
              <a:t>Regulate blood pressure</a:t>
            </a:r>
          </a:p>
          <a:p>
            <a:r>
              <a:rPr lang="en-US" altLang="en-US"/>
              <a:t>Regulate absorption of calcium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274638"/>
            <a:ext cx="8229600" cy="762000"/>
          </a:xfrm>
        </p:spPr>
        <p:txBody>
          <a:bodyPr/>
          <a:lstStyle/>
          <a:p>
            <a:r>
              <a:rPr lang="en-US" altLang="en-US"/>
              <a:t>             Gross Anatomy </a:t>
            </a:r>
          </a:p>
        </p:txBody>
      </p:sp>
      <p:pic>
        <p:nvPicPr>
          <p:cNvPr id="67587" name="Picture 3" descr="~AUT0023"/>
          <p:cNvPicPr>
            <a:picLocks noChangeAspect="1" noChangeArrowheads="1"/>
          </p:cNvPicPr>
          <p:nvPr/>
        </p:nvPicPr>
        <p:blipFill>
          <a:blip r:embed="rId4"/>
          <a:srcRect/>
          <a:stretch>
            <a:fillRect/>
          </a:stretch>
        </p:blipFill>
        <p:spPr bwMode="auto">
          <a:xfrm>
            <a:off x="228600" y="1371600"/>
            <a:ext cx="4876800" cy="4833938"/>
          </a:xfrm>
          <a:prstGeom prst="rect">
            <a:avLst/>
          </a:prstGeom>
          <a:noFill/>
          <a:ln w="9525">
            <a:noFill/>
            <a:miter lim="800000"/>
            <a:headEnd/>
            <a:tailEnd/>
          </a:ln>
          <a:effectLst/>
        </p:spPr>
      </p:pic>
      <p:graphicFrame>
        <p:nvGraphicFramePr>
          <p:cNvPr id="67591" name="Object 7"/>
          <p:cNvGraphicFramePr>
            <a:graphicFrameLocks noChangeAspect="1"/>
          </p:cNvGraphicFramePr>
          <p:nvPr>
            <p:ph idx="1"/>
          </p:nvPr>
        </p:nvGraphicFramePr>
        <p:xfrm>
          <a:off x="5334000" y="1371600"/>
          <a:ext cx="3360738" cy="5105400"/>
        </p:xfrm>
        <a:graphic>
          <a:graphicData uri="http://schemas.openxmlformats.org/presentationml/2006/ole">
            <p:oleObj spid="_x0000_s139266" name="Bitmap Image" r:id="rId5" imgW="2933333" imgH="4458322" progId="PBrush">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3" name="Rectangle 5"/>
          <p:cNvSpPr>
            <a:spLocks noGrp="1" noChangeArrowheads="1"/>
          </p:cNvSpPr>
          <p:nvPr>
            <p:ph type="title"/>
          </p:nvPr>
        </p:nvSpPr>
        <p:spPr/>
        <p:txBody>
          <a:bodyPr/>
          <a:lstStyle/>
          <a:p>
            <a:r>
              <a:rPr lang="en-US"/>
              <a:t>Retroperitoneal Location</a:t>
            </a:r>
          </a:p>
        </p:txBody>
      </p:sp>
      <p:graphicFrame>
        <p:nvGraphicFramePr>
          <p:cNvPr id="89092" name="Object 4"/>
          <p:cNvGraphicFramePr>
            <a:graphicFrameLocks noChangeAspect="1"/>
          </p:cNvGraphicFramePr>
          <p:nvPr>
            <p:ph idx="1"/>
          </p:nvPr>
        </p:nvGraphicFramePr>
        <p:xfrm>
          <a:off x="1554163" y="1600200"/>
          <a:ext cx="6599237" cy="4949825"/>
        </p:xfrm>
        <a:graphic>
          <a:graphicData uri="http://schemas.openxmlformats.org/presentationml/2006/ole">
            <p:oleObj spid="_x0000_s89092" name="Bitmap Image" r:id="rId4" imgW="6095238" imgH="4571429" progId="PBrush">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a:t>     The structure of Kidney</a:t>
            </a:r>
          </a:p>
        </p:txBody>
      </p:sp>
      <p:pic>
        <p:nvPicPr>
          <p:cNvPr id="68611" name="Picture 3" descr="kidney_x"/>
          <p:cNvPicPr>
            <a:picLocks noChangeAspect="1" noChangeArrowheads="1"/>
          </p:cNvPicPr>
          <p:nvPr/>
        </p:nvPicPr>
        <p:blipFill>
          <a:blip r:embed="rId3"/>
          <a:srcRect/>
          <a:stretch>
            <a:fillRect/>
          </a:stretch>
        </p:blipFill>
        <p:spPr bwMode="auto">
          <a:xfrm>
            <a:off x="990600" y="2514600"/>
            <a:ext cx="2686050" cy="3429000"/>
          </a:xfrm>
          <a:prstGeom prst="rect">
            <a:avLst/>
          </a:prstGeom>
          <a:noFill/>
        </p:spPr>
      </p:pic>
      <p:sp>
        <p:nvSpPr>
          <p:cNvPr id="68612" name="Text Box 4"/>
          <p:cNvSpPr txBox="1">
            <a:spLocks noChangeArrowheads="1"/>
          </p:cNvSpPr>
          <p:nvPr/>
        </p:nvSpPr>
        <p:spPr bwMode="auto">
          <a:xfrm>
            <a:off x="3717925" y="2627313"/>
            <a:ext cx="922338" cy="457200"/>
          </a:xfrm>
          <a:prstGeom prst="rect">
            <a:avLst/>
          </a:prstGeom>
          <a:noFill/>
          <a:ln w="9525">
            <a:noFill/>
            <a:miter lim="800000"/>
            <a:headEnd/>
            <a:tailEnd/>
          </a:ln>
          <a:effectLst/>
        </p:spPr>
        <p:txBody>
          <a:bodyPr wrap="none">
            <a:spAutoFit/>
          </a:bodyPr>
          <a:lstStyle/>
          <a:p>
            <a:r>
              <a:rPr lang="en-US" altLang="en-US" sz="2400">
                <a:latin typeface="Arial Narrow" pitchFamily="34" charset="0"/>
              </a:rPr>
              <a:t>Cortex</a:t>
            </a:r>
          </a:p>
        </p:txBody>
      </p:sp>
      <p:sp>
        <p:nvSpPr>
          <p:cNvPr id="68613" name="Text Box 5"/>
          <p:cNvSpPr txBox="1">
            <a:spLocks noChangeArrowheads="1"/>
          </p:cNvSpPr>
          <p:nvPr/>
        </p:nvSpPr>
        <p:spPr bwMode="auto">
          <a:xfrm>
            <a:off x="3717925" y="3200400"/>
            <a:ext cx="1920875" cy="473075"/>
          </a:xfrm>
          <a:prstGeom prst="rect">
            <a:avLst/>
          </a:prstGeom>
          <a:noFill/>
          <a:ln w="9525">
            <a:noFill/>
            <a:miter lim="800000"/>
            <a:headEnd/>
            <a:tailEnd/>
          </a:ln>
          <a:effectLst/>
        </p:spPr>
        <p:txBody>
          <a:bodyPr>
            <a:spAutoFit/>
          </a:bodyPr>
          <a:lstStyle/>
          <a:p>
            <a:r>
              <a:rPr lang="en-US" altLang="en-US" sz="2400">
                <a:latin typeface="Arial Narrow" pitchFamily="34" charset="0"/>
              </a:rPr>
              <a:t>Medulla</a:t>
            </a:r>
          </a:p>
        </p:txBody>
      </p:sp>
      <p:sp>
        <p:nvSpPr>
          <p:cNvPr id="68614" name="Text Box 6"/>
          <p:cNvSpPr txBox="1">
            <a:spLocks noChangeArrowheads="1"/>
          </p:cNvSpPr>
          <p:nvPr/>
        </p:nvSpPr>
        <p:spPr bwMode="auto">
          <a:xfrm>
            <a:off x="3794125" y="3846513"/>
            <a:ext cx="811213" cy="457200"/>
          </a:xfrm>
          <a:prstGeom prst="rect">
            <a:avLst/>
          </a:prstGeom>
          <a:noFill/>
          <a:ln w="9525">
            <a:noFill/>
            <a:miter lim="800000"/>
            <a:headEnd/>
            <a:tailEnd/>
          </a:ln>
          <a:effectLst/>
        </p:spPr>
        <p:txBody>
          <a:bodyPr wrap="none">
            <a:spAutoFit/>
          </a:bodyPr>
          <a:lstStyle/>
          <a:p>
            <a:r>
              <a:rPr lang="en-US" altLang="en-US" sz="2400">
                <a:latin typeface="Arial Narrow" pitchFamily="34" charset="0"/>
              </a:rPr>
              <a:t>Calyx</a:t>
            </a:r>
          </a:p>
        </p:txBody>
      </p:sp>
      <p:sp>
        <p:nvSpPr>
          <p:cNvPr id="68615" name="Text Box 7"/>
          <p:cNvSpPr txBox="1">
            <a:spLocks noChangeArrowheads="1"/>
          </p:cNvSpPr>
          <p:nvPr/>
        </p:nvSpPr>
        <p:spPr bwMode="auto">
          <a:xfrm>
            <a:off x="3794125" y="4456113"/>
            <a:ext cx="852488" cy="457200"/>
          </a:xfrm>
          <a:prstGeom prst="rect">
            <a:avLst/>
          </a:prstGeom>
          <a:noFill/>
          <a:ln w="9525">
            <a:noFill/>
            <a:miter lim="800000"/>
            <a:headEnd/>
            <a:tailEnd/>
          </a:ln>
          <a:effectLst/>
        </p:spPr>
        <p:txBody>
          <a:bodyPr wrap="none">
            <a:spAutoFit/>
          </a:bodyPr>
          <a:lstStyle/>
          <a:p>
            <a:r>
              <a:rPr lang="en-US" altLang="en-US" sz="2400">
                <a:latin typeface="Arial Narrow" pitchFamily="34" charset="0"/>
              </a:rPr>
              <a:t>Pelvis</a:t>
            </a:r>
          </a:p>
        </p:txBody>
      </p:sp>
      <p:sp>
        <p:nvSpPr>
          <p:cNvPr id="68616" name="Line 8"/>
          <p:cNvSpPr>
            <a:spLocks noChangeShapeType="1"/>
          </p:cNvSpPr>
          <p:nvPr/>
        </p:nvSpPr>
        <p:spPr bwMode="auto">
          <a:xfrm flipH="1">
            <a:off x="3200400" y="2819400"/>
            <a:ext cx="609600" cy="304800"/>
          </a:xfrm>
          <a:prstGeom prst="line">
            <a:avLst/>
          </a:prstGeom>
          <a:noFill/>
          <a:ln w="9525">
            <a:solidFill>
              <a:schemeClr val="tx1"/>
            </a:solidFill>
            <a:miter lim="800000"/>
            <a:headEnd/>
            <a:tailEnd type="triangle" w="med" len="med"/>
          </a:ln>
          <a:effectLst/>
        </p:spPr>
        <p:txBody>
          <a:bodyPr wrap="none"/>
          <a:lstStyle/>
          <a:p>
            <a:endParaRPr lang="en-US"/>
          </a:p>
        </p:txBody>
      </p:sp>
      <p:sp>
        <p:nvSpPr>
          <p:cNvPr id="68617" name="Line 9"/>
          <p:cNvSpPr>
            <a:spLocks noChangeShapeType="1"/>
          </p:cNvSpPr>
          <p:nvPr/>
        </p:nvSpPr>
        <p:spPr bwMode="auto">
          <a:xfrm flipH="1" flipV="1">
            <a:off x="2667000" y="3962400"/>
            <a:ext cx="1219200" cy="76200"/>
          </a:xfrm>
          <a:prstGeom prst="line">
            <a:avLst/>
          </a:prstGeom>
          <a:noFill/>
          <a:ln w="9525">
            <a:solidFill>
              <a:schemeClr val="tx1"/>
            </a:solidFill>
            <a:miter lim="800000"/>
            <a:headEnd/>
            <a:tailEnd type="triangle" w="med" len="med"/>
          </a:ln>
          <a:effectLst/>
        </p:spPr>
        <p:txBody>
          <a:bodyPr wrap="none"/>
          <a:lstStyle/>
          <a:p>
            <a:endParaRPr lang="en-US"/>
          </a:p>
        </p:txBody>
      </p:sp>
      <p:sp>
        <p:nvSpPr>
          <p:cNvPr id="68618" name="Line 10"/>
          <p:cNvSpPr>
            <a:spLocks noChangeShapeType="1"/>
          </p:cNvSpPr>
          <p:nvPr/>
        </p:nvSpPr>
        <p:spPr bwMode="auto">
          <a:xfrm flipH="1" flipV="1">
            <a:off x="2286000" y="4038600"/>
            <a:ext cx="1524000" cy="685800"/>
          </a:xfrm>
          <a:prstGeom prst="line">
            <a:avLst/>
          </a:prstGeom>
          <a:noFill/>
          <a:ln w="9525">
            <a:solidFill>
              <a:schemeClr val="tx1"/>
            </a:solidFill>
            <a:miter lim="800000"/>
            <a:headEnd/>
            <a:tailEnd type="triangle" w="med" len="med"/>
          </a:ln>
          <a:effectLst/>
        </p:spPr>
        <p:txBody>
          <a:bodyPr wrap="none"/>
          <a:lstStyle/>
          <a:p>
            <a:endParaRPr lang="en-US"/>
          </a:p>
        </p:txBody>
      </p:sp>
      <p:sp>
        <p:nvSpPr>
          <p:cNvPr id="68619" name="Text Box 11"/>
          <p:cNvSpPr txBox="1">
            <a:spLocks noChangeArrowheads="1"/>
          </p:cNvSpPr>
          <p:nvPr/>
        </p:nvSpPr>
        <p:spPr bwMode="auto">
          <a:xfrm>
            <a:off x="3657600" y="4876800"/>
            <a:ext cx="1387475" cy="457200"/>
          </a:xfrm>
          <a:prstGeom prst="rect">
            <a:avLst/>
          </a:prstGeom>
          <a:noFill/>
          <a:ln w="9525">
            <a:noFill/>
            <a:miter lim="800000"/>
            <a:headEnd/>
            <a:tailEnd/>
          </a:ln>
          <a:effectLst/>
        </p:spPr>
        <p:txBody>
          <a:bodyPr>
            <a:spAutoFit/>
          </a:bodyPr>
          <a:lstStyle/>
          <a:p>
            <a:r>
              <a:rPr lang="en-US" altLang="en-US" sz="2400" dirty="0">
                <a:latin typeface="Arial Narrow" pitchFamily="34" charset="0"/>
              </a:rPr>
              <a:t>Ureter</a:t>
            </a:r>
          </a:p>
        </p:txBody>
      </p:sp>
      <p:sp>
        <p:nvSpPr>
          <p:cNvPr id="68620" name="Line 12"/>
          <p:cNvSpPr>
            <a:spLocks noChangeShapeType="1"/>
          </p:cNvSpPr>
          <p:nvPr/>
        </p:nvSpPr>
        <p:spPr bwMode="auto">
          <a:xfrm flipH="1">
            <a:off x="1676400" y="5105400"/>
            <a:ext cx="20574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68621" name="Text Box 13"/>
          <p:cNvSpPr txBox="1">
            <a:spLocks noChangeArrowheads="1"/>
          </p:cNvSpPr>
          <p:nvPr/>
        </p:nvSpPr>
        <p:spPr bwMode="auto">
          <a:xfrm>
            <a:off x="-92075" y="3382963"/>
            <a:ext cx="1057275" cy="473075"/>
          </a:xfrm>
          <a:prstGeom prst="rect">
            <a:avLst/>
          </a:prstGeom>
          <a:noFill/>
          <a:ln w="9525">
            <a:noFill/>
            <a:miter lim="800000"/>
            <a:headEnd/>
            <a:tailEnd/>
          </a:ln>
          <a:effectLst/>
        </p:spPr>
        <p:txBody>
          <a:bodyPr wrap="none">
            <a:spAutoFit/>
          </a:bodyPr>
          <a:lstStyle/>
          <a:p>
            <a:r>
              <a:rPr lang="en-US" altLang="en-US" sz="2400" dirty="0">
                <a:latin typeface="Arial Narrow" pitchFamily="34" charset="0"/>
              </a:rPr>
              <a:t>Hilum</a:t>
            </a:r>
          </a:p>
        </p:txBody>
      </p:sp>
      <p:sp>
        <p:nvSpPr>
          <p:cNvPr id="68623" name="Text Box 15"/>
          <p:cNvSpPr txBox="1">
            <a:spLocks noChangeArrowheads="1"/>
          </p:cNvSpPr>
          <p:nvPr/>
        </p:nvSpPr>
        <p:spPr bwMode="auto">
          <a:xfrm>
            <a:off x="2498725" y="1782763"/>
            <a:ext cx="1204913" cy="473075"/>
          </a:xfrm>
          <a:prstGeom prst="rect">
            <a:avLst/>
          </a:prstGeom>
          <a:noFill/>
          <a:ln w="9525">
            <a:noFill/>
            <a:miter lim="800000"/>
            <a:headEnd/>
            <a:tailEnd/>
          </a:ln>
          <a:effectLst/>
        </p:spPr>
        <p:txBody>
          <a:bodyPr wrap="none">
            <a:spAutoFit/>
          </a:bodyPr>
          <a:lstStyle/>
          <a:p>
            <a:r>
              <a:rPr lang="en-US" altLang="en-US" sz="2400">
                <a:latin typeface="Arial Narrow" pitchFamily="34" charset="0"/>
              </a:rPr>
              <a:t>Papilla</a:t>
            </a:r>
          </a:p>
        </p:txBody>
      </p:sp>
      <p:sp>
        <p:nvSpPr>
          <p:cNvPr id="68624" name="Line 16"/>
          <p:cNvSpPr>
            <a:spLocks noChangeShapeType="1"/>
          </p:cNvSpPr>
          <p:nvPr/>
        </p:nvSpPr>
        <p:spPr bwMode="auto">
          <a:xfrm flipH="1">
            <a:off x="2667000" y="2209800"/>
            <a:ext cx="152400" cy="1219200"/>
          </a:xfrm>
          <a:prstGeom prst="line">
            <a:avLst/>
          </a:prstGeom>
          <a:noFill/>
          <a:ln w="9525">
            <a:solidFill>
              <a:schemeClr val="tx1"/>
            </a:solidFill>
            <a:miter lim="800000"/>
            <a:headEnd/>
            <a:tailEnd type="triangle" w="med" len="med"/>
          </a:ln>
          <a:effectLst/>
        </p:spPr>
        <p:txBody>
          <a:bodyPr wrap="none" anchor="ctr"/>
          <a:lstStyle/>
          <a:p>
            <a:endParaRPr lang="en-US"/>
          </a:p>
        </p:txBody>
      </p:sp>
      <p:sp>
        <p:nvSpPr>
          <p:cNvPr id="68626" name="Text Box 18"/>
          <p:cNvSpPr txBox="1">
            <a:spLocks noChangeArrowheads="1"/>
          </p:cNvSpPr>
          <p:nvPr/>
        </p:nvSpPr>
        <p:spPr bwMode="auto">
          <a:xfrm>
            <a:off x="746125" y="1858963"/>
            <a:ext cx="1450975" cy="473075"/>
          </a:xfrm>
          <a:prstGeom prst="rect">
            <a:avLst/>
          </a:prstGeom>
          <a:noFill/>
          <a:ln w="9525">
            <a:noFill/>
            <a:miter lim="800000"/>
            <a:headEnd/>
            <a:tailEnd/>
          </a:ln>
          <a:effectLst/>
        </p:spPr>
        <p:txBody>
          <a:bodyPr wrap="none">
            <a:spAutoFit/>
          </a:bodyPr>
          <a:lstStyle/>
          <a:p>
            <a:r>
              <a:rPr lang="en-US" altLang="en-US" sz="2400">
                <a:latin typeface="Arial Narrow" pitchFamily="34" charset="0"/>
              </a:rPr>
              <a:t>Pyramid</a:t>
            </a:r>
          </a:p>
        </p:txBody>
      </p:sp>
      <p:sp>
        <p:nvSpPr>
          <p:cNvPr id="68627" name="Line 19"/>
          <p:cNvSpPr>
            <a:spLocks noChangeShapeType="1"/>
          </p:cNvSpPr>
          <p:nvPr/>
        </p:nvSpPr>
        <p:spPr bwMode="auto">
          <a:xfrm>
            <a:off x="2133600" y="2286000"/>
            <a:ext cx="152400" cy="685800"/>
          </a:xfrm>
          <a:prstGeom prst="line">
            <a:avLst/>
          </a:prstGeom>
          <a:noFill/>
          <a:ln w="9525">
            <a:solidFill>
              <a:schemeClr val="tx1"/>
            </a:solidFill>
            <a:miter lim="800000"/>
            <a:headEnd/>
            <a:tailEnd type="triangle" w="med" len="med"/>
          </a:ln>
          <a:effectLst/>
        </p:spPr>
        <p:txBody>
          <a:bodyPr wrap="none" anchor="ctr"/>
          <a:lstStyle/>
          <a:p>
            <a:endParaRPr lang="en-US"/>
          </a:p>
        </p:txBody>
      </p:sp>
      <p:sp>
        <p:nvSpPr>
          <p:cNvPr id="68628" name="Text Box 20"/>
          <p:cNvSpPr txBox="1">
            <a:spLocks noChangeArrowheads="1"/>
          </p:cNvSpPr>
          <p:nvPr/>
        </p:nvSpPr>
        <p:spPr bwMode="auto">
          <a:xfrm>
            <a:off x="4098925" y="3459163"/>
            <a:ext cx="1338263" cy="473075"/>
          </a:xfrm>
          <a:prstGeom prst="rect">
            <a:avLst/>
          </a:prstGeom>
          <a:noFill/>
          <a:ln w="9525">
            <a:noFill/>
            <a:miter lim="800000"/>
            <a:headEnd/>
            <a:tailEnd/>
          </a:ln>
          <a:effectLst/>
        </p:spPr>
        <p:txBody>
          <a:bodyPr wrap="none">
            <a:spAutoFit/>
          </a:bodyPr>
          <a:lstStyle/>
          <a:p>
            <a:r>
              <a:rPr lang="en-US" altLang="en-US" sz="2400">
                <a:latin typeface="Arial Narrow" pitchFamily="34" charset="0"/>
              </a:rPr>
              <a:t>Column</a:t>
            </a:r>
          </a:p>
        </p:txBody>
      </p:sp>
      <p:sp>
        <p:nvSpPr>
          <p:cNvPr id="68629" name="Line 21"/>
          <p:cNvSpPr>
            <a:spLocks noChangeShapeType="1"/>
          </p:cNvSpPr>
          <p:nvPr/>
        </p:nvSpPr>
        <p:spPr bwMode="auto">
          <a:xfrm flipH="1">
            <a:off x="3048000" y="3657600"/>
            <a:ext cx="990600" cy="228600"/>
          </a:xfrm>
          <a:prstGeom prst="line">
            <a:avLst/>
          </a:prstGeom>
          <a:noFill/>
          <a:ln w="9525">
            <a:solidFill>
              <a:schemeClr val="tx1"/>
            </a:solidFill>
            <a:miter lim="800000"/>
            <a:headEnd/>
            <a:tailEnd type="triangle" w="med" len="med"/>
          </a:ln>
          <a:effectLst/>
        </p:spPr>
        <p:txBody>
          <a:bodyPr wrap="none" anchor="ctr"/>
          <a:lstStyle/>
          <a:p>
            <a:endParaRPr lang="en-US"/>
          </a:p>
        </p:txBody>
      </p:sp>
      <p:pic>
        <p:nvPicPr>
          <p:cNvPr id="68630" name="Picture 22" descr="c16_skid_gross_nl">
            <a:hlinkClick r:id="rId4"/>
          </p:cNvPr>
          <p:cNvPicPr>
            <a:picLocks noGrp="1" noChangeAspect="1" noChangeArrowheads="1"/>
          </p:cNvPicPr>
          <p:nvPr>
            <p:ph idx="1"/>
          </p:nvPr>
        </p:nvPicPr>
        <p:blipFill>
          <a:blip r:embed="rId5"/>
          <a:srcRect/>
          <a:stretch>
            <a:fillRect/>
          </a:stretch>
        </p:blipFill>
        <p:spPr>
          <a:xfrm>
            <a:off x="5257800" y="1371600"/>
            <a:ext cx="3403600" cy="5105400"/>
          </a:xfrm>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kidney</a:t>
            </a:r>
            <a:endParaRPr lang="en-US" dirty="0"/>
          </a:p>
        </p:txBody>
      </p:sp>
      <p:sp>
        <p:nvSpPr>
          <p:cNvPr id="3" name="Content Placeholder 2"/>
          <p:cNvSpPr>
            <a:spLocks noGrp="1"/>
          </p:cNvSpPr>
          <p:nvPr>
            <p:ph idx="1"/>
          </p:nvPr>
        </p:nvSpPr>
        <p:spPr/>
        <p:txBody>
          <a:bodyPr/>
          <a:lstStyle/>
          <a:p>
            <a:r>
              <a:rPr lang="en-US" dirty="0" smtClean="0"/>
              <a:t>The kidney has a bean-shaped structure, each kidney has concave and convex surfaces. The concave surface, the renal hilum, is the point at </a:t>
            </a:r>
            <a:r>
              <a:rPr lang="en-US" dirty="0" smtClean="0"/>
              <a:t>which </a:t>
            </a:r>
            <a:r>
              <a:rPr lang="en-US" dirty="0" smtClean="0"/>
              <a:t>the renal </a:t>
            </a:r>
            <a:r>
              <a:rPr lang="en-US" dirty="0" smtClean="0"/>
              <a:t>artery enters </a:t>
            </a:r>
            <a:r>
              <a:rPr lang="en-US" dirty="0" smtClean="0"/>
              <a:t>the organ, and the renal vein and ureter leave. The kidney is surrounded by tough fibrous tissue, the renal capsule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dirty="0" smtClean="0"/>
              <a:t>The kidney is approximately 11–14 cm in length, 6 cm wide and 4 cm thick.</a:t>
            </a:r>
          </a:p>
          <a:p>
            <a:r>
              <a:rPr lang="en-US" dirty="0" smtClean="0"/>
              <a:t>The substance, or parenchyma of the kidney is divided into two major </a:t>
            </a:r>
            <a:r>
              <a:rPr lang="en-US" dirty="0" smtClean="0"/>
              <a:t>structures</a:t>
            </a:r>
          </a:p>
          <a:p>
            <a:r>
              <a:rPr lang="en-US" dirty="0" smtClean="0"/>
              <a:t>: </a:t>
            </a:r>
            <a:r>
              <a:rPr lang="en-US" dirty="0" smtClean="0"/>
              <a:t>superficial is the renal cortex and deep is the renal medulla </a:t>
            </a:r>
            <a:endParaRPr lang="en-US" dirty="0" smtClean="0"/>
          </a:p>
          <a:p>
            <a:r>
              <a:rPr lang="en-US" dirty="0" smtClean="0"/>
              <a:t>Grossly</a:t>
            </a:r>
            <a:r>
              <a:rPr lang="en-US" dirty="0" smtClean="0"/>
              <a:t>, these structures take the shape of 8 to 18 cone-shaped renal lobes, each containing renal cortex surrounding a portion of medulla called a renal pyramid (of Malpighi</a:t>
            </a:r>
            <a:r>
              <a:rPr lang="en-US" dirty="0"/>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3">
      <a:dk1>
        <a:srgbClr val="000000"/>
      </a:dk1>
      <a:lt1>
        <a:srgbClr val="CC0099"/>
      </a:lt1>
      <a:dk2>
        <a:srgbClr val="000000"/>
      </a:dk2>
      <a:lt2>
        <a:srgbClr val="808080"/>
      </a:lt2>
      <a:accent1>
        <a:srgbClr val="BBE0E3"/>
      </a:accent1>
      <a:accent2>
        <a:srgbClr val="333399"/>
      </a:accent2>
      <a:accent3>
        <a:srgbClr val="E2AACA"/>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CC0099"/>
        </a:lt1>
        <a:dk2>
          <a:srgbClr val="000000"/>
        </a:dk2>
        <a:lt2>
          <a:srgbClr val="808080"/>
        </a:lt2>
        <a:accent1>
          <a:srgbClr val="BBE0E3"/>
        </a:accent1>
        <a:accent2>
          <a:srgbClr val="333399"/>
        </a:accent2>
        <a:accent3>
          <a:srgbClr val="E2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902</TotalTime>
  <Words>1620</Words>
  <Application>Microsoft PowerPoint</Application>
  <PresentationFormat>On-screen Show (4:3)</PresentationFormat>
  <Paragraphs>137</Paragraphs>
  <Slides>34</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Default Design</vt:lpstr>
      <vt:lpstr>Bitmap Image</vt:lpstr>
      <vt:lpstr>Osmoregulation </vt:lpstr>
      <vt:lpstr>terms</vt:lpstr>
      <vt:lpstr>Functions of excretory system</vt:lpstr>
      <vt:lpstr>Functions of Excretory System</vt:lpstr>
      <vt:lpstr>             Gross Anatomy </vt:lpstr>
      <vt:lpstr>Retroperitoneal Location</vt:lpstr>
      <vt:lpstr>     The structure of Kidney</vt:lpstr>
      <vt:lpstr>Structure of kidney</vt:lpstr>
      <vt:lpstr>Slide 9</vt:lpstr>
      <vt:lpstr>Slide 10</vt:lpstr>
      <vt:lpstr>Blood supply</vt:lpstr>
      <vt:lpstr>Kidney : structure </vt:lpstr>
      <vt:lpstr>Functions </vt:lpstr>
      <vt:lpstr>Slide 14</vt:lpstr>
      <vt:lpstr>Slide 15</vt:lpstr>
      <vt:lpstr>Ultra structure of Nephron</vt:lpstr>
      <vt:lpstr>Structure of Nephron</vt:lpstr>
      <vt:lpstr>Function of Renal Corpuscle</vt:lpstr>
      <vt:lpstr>Formation of urine</vt:lpstr>
      <vt:lpstr>urea</vt:lpstr>
      <vt:lpstr>Formation of urine</vt:lpstr>
      <vt:lpstr>Function of Tubules</vt:lpstr>
      <vt:lpstr>Selective absorption</vt:lpstr>
      <vt:lpstr>Slide 24</vt:lpstr>
      <vt:lpstr>Slide 25</vt:lpstr>
      <vt:lpstr>Slide 26</vt:lpstr>
      <vt:lpstr>Slide 27</vt:lpstr>
      <vt:lpstr>Slide 28</vt:lpstr>
      <vt:lpstr>Slide 29</vt:lpstr>
      <vt:lpstr>Osmoregulation</vt:lpstr>
      <vt:lpstr>dehydration</vt:lpstr>
      <vt:lpstr>dialysis</vt:lpstr>
      <vt:lpstr>A dialysis machine</vt:lpstr>
      <vt:lpstr>A dialysis machine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Edwards</dc:creator>
  <cp:lastModifiedBy>admin</cp:lastModifiedBy>
  <cp:revision>100</cp:revision>
  <dcterms:created xsi:type="dcterms:W3CDTF">2001-04-08T03:26:28Z</dcterms:created>
  <dcterms:modified xsi:type="dcterms:W3CDTF">2010-11-22T06:50:34Z</dcterms:modified>
</cp:coreProperties>
</file>