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64" r:id="rId7"/>
    <p:sldId id="265" r:id="rId8"/>
    <p:sldId id="266" r:id="rId9"/>
    <p:sldId id="259"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7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E879CE2-B625-4C49-B000-5FCD8EFC3116}" type="datetimeFigureOut">
              <a:rPr lang="en-US" smtClean="0"/>
              <a:pPr/>
              <a:t>9/17/2009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DBD32F6-AAB7-4FB8-A187-BBB3476085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879CE2-B625-4C49-B000-5FCD8EFC3116}" type="datetimeFigureOut">
              <a:rPr lang="en-US" smtClean="0"/>
              <a:pPr/>
              <a:t>9/17/2009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D32F6-AAB7-4FB8-A187-BBB3476085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879CE2-B625-4C49-B000-5FCD8EFC3116}" type="datetimeFigureOut">
              <a:rPr lang="en-US" smtClean="0"/>
              <a:pPr/>
              <a:t>9/17/2009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D32F6-AAB7-4FB8-A187-BBB3476085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E879CE2-B625-4C49-B000-5FCD8EFC3116}" type="datetimeFigureOut">
              <a:rPr lang="en-US" smtClean="0"/>
              <a:pPr/>
              <a:t>9/17/2009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DBD32F6-AAB7-4FB8-A187-BBB3476085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E879CE2-B625-4C49-B000-5FCD8EFC3116}" type="datetimeFigureOut">
              <a:rPr lang="en-US" smtClean="0"/>
              <a:pPr/>
              <a:t>9/17/2009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DBD32F6-AAB7-4FB8-A187-BBB34760855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E879CE2-B625-4C49-B000-5FCD8EFC3116}" type="datetimeFigureOut">
              <a:rPr lang="en-US" smtClean="0"/>
              <a:pPr/>
              <a:t>9/17/2009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DBD32F6-AAB7-4FB8-A187-BBB3476085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E879CE2-B625-4C49-B000-5FCD8EFC3116}" type="datetimeFigureOut">
              <a:rPr lang="en-US" smtClean="0"/>
              <a:pPr/>
              <a:t>9/17/2009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DBD32F6-AAB7-4FB8-A187-BBB34760855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E879CE2-B625-4C49-B000-5FCD8EFC3116}" type="datetimeFigureOut">
              <a:rPr lang="en-US" smtClean="0"/>
              <a:pPr/>
              <a:t>9/17/2009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D32F6-AAB7-4FB8-A187-BBB3476085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E879CE2-B625-4C49-B000-5FCD8EFC3116}" type="datetimeFigureOut">
              <a:rPr lang="en-US" smtClean="0"/>
              <a:pPr/>
              <a:t>9/17/2009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D32F6-AAB7-4FB8-A187-BBB3476085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E879CE2-B625-4C49-B000-5FCD8EFC3116}" type="datetimeFigureOut">
              <a:rPr lang="en-US" smtClean="0"/>
              <a:pPr/>
              <a:t>9/17/2009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D32F6-AAB7-4FB8-A187-BBB3476085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E879CE2-B625-4C49-B000-5FCD8EFC3116}" type="datetimeFigureOut">
              <a:rPr lang="en-US" smtClean="0"/>
              <a:pPr/>
              <a:t>9/17/2009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DBD32F6-AAB7-4FB8-A187-BBB34760855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E879CE2-B625-4C49-B000-5FCD8EFC3116}" type="datetimeFigureOut">
              <a:rPr lang="en-US" smtClean="0"/>
              <a:pPr/>
              <a:t>9/17/2009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DBD32F6-AAB7-4FB8-A187-BBB34760855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458200" cy="1222375"/>
          </a:xfrm>
        </p:spPr>
        <p:txBody>
          <a:bodyPr/>
          <a:lstStyle/>
          <a:p>
            <a:r>
              <a:rPr lang="en-US" b="1" dirty="0" smtClean="0"/>
              <a:t>Gas exchange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alveoli</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Alveoli have elastic connective tissue as an integral part of their walls.</a:t>
            </a:r>
          </a:p>
          <a:p>
            <a:r>
              <a:rPr lang="en-US" dirty="0" smtClean="0"/>
              <a:t>A capillary system wraps around the cluster of alveoli.</a:t>
            </a:r>
          </a:p>
          <a:p>
            <a:r>
              <a:rPr lang="en-US" dirty="0" smtClean="0"/>
              <a:t>Each capillary is connected to a branch of the </a:t>
            </a:r>
            <a:r>
              <a:rPr lang="en-US" dirty="0" smtClean="0">
                <a:solidFill>
                  <a:srgbClr val="00B0F0"/>
                </a:solidFill>
              </a:rPr>
              <a:t>Pulmonary artery </a:t>
            </a:r>
            <a:r>
              <a:rPr lang="en-US" dirty="0" smtClean="0"/>
              <a:t>and is drained by a branch of </a:t>
            </a:r>
            <a:r>
              <a:rPr lang="en-US" dirty="0" smtClean="0">
                <a:solidFill>
                  <a:srgbClr val="00B0F0"/>
                </a:solidFill>
              </a:rPr>
              <a:t>Pulmonary Vein</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the features of alveoli that adapt them to gas exchange.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There are 700 million alveoli in our lungs, providing a surface area of approximately 70 m</a:t>
            </a:r>
            <a:r>
              <a:rPr lang="en-US" baseline="30000" dirty="0" smtClean="0"/>
              <a:t>2</a:t>
            </a:r>
            <a:r>
              <a:rPr lang="en-US" baseline="30000" dirty="0" smtClean="0"/>
              <a:t>.</a:t>
            </a:r>
          </a:p>
          <a:p>
            <a:pPr>
              <a:buNone/>
            </a:pPr>
            <a:endParaRPr lang="en-US" baseline="30000" dirty="0" smtClean="0"/>
          </a:p>
          <a:p>
            <a:r>
              <a:rPr lang="en-US" dirty="0" smtClean="0"/>
              <a:t>The wall of an alveolus is one cell thick</a:t>
            </a:r>
            <a:r>
              <a:rPr lang="en-US" dirty="0" smtClean="0"/>
              <a:t>, made of f</a:t>
            </a:r>
            <a:r>
              <a:rPr lang="en-US" dirty="0" smtClean="0"/>
              <a:t>lattened </a:t>
            </a:r>
            <a:r>
              <a:rPr lang="en-US" dirty="0" smtClean="0"/>
              <a:t>epithelial </a:t>
            </a:r>
            <a:r>
              <a:rPr lang="en-US" dirty="0" smtClean="0"/>
              <a:t>cells,</a:t>
            </a:r>
            <a:r>
              <a:rPr lang="en-US" dirty="0" smtClean="0"/>
              <a:t> </a:t>
            </a:r>
            <a:r>
              <a:rPr lang="en-US" dirty="0" smtClean="0"/>
              <a:t>lying very close to capillary</a:t>
            </a:r>
            <a:r>
              <a:rPr lang="en-US" dirty="0" smtClean="0"/>
              <a:t>.</a:t>
            </a:r>
          </a:p>
          <a:p>
            <a:pPr>
              <a:buNone/>
            </a:pPr>
            <a:endParaRPr lang="en-US" dirty="0" smtClean="0"/>
          </a:p>
          <a:p>
            <a:r>
              <a:rPr lang="en-US" dirty="0" smtClean="0"/>
              <a:t>Moist surface for the </a:t>
            </a:r>
            <a:r>
              <a:rPr lang="en-US" dirty="0" smtClean="0"/>
              <a:t>dissolution </a:t>
            </a:r>
            <a:r>
              <a:rPr lang="en-US" dirty="0" smtClean="0"/>
              <a:t>of </a:t>
            </a:r>
            <a:r>
              <a:rPr lang="en-US" dirty="0" smtClean="0"/>
              <a:t>gases.</a:t>
            </a:r>
          </a:p>
          <a:p>
            <a:endParaRPr lang="en-US" dirty="0" smtClean="0"/>
          </a:p>
          <a:p>
            <a:r>
              <a:rPr lang="en-US" dirty="0" smtClean="0"/>
              <a:t>Short diffusion distance from alveoli to blood (0.5-1.0 um</a:t>
            </a:r>
            <a:r>
              <a:rPr lang="en-US" dirty="0" smtClean="0"/>
              <a:t>)</a:t>
            </a:r>
            <a:r>
              <a:rPr lang="en-US" dirty="0" smtClean="0"/>
              <a:t>.</a:t>
            </a:r>
          </a:p>
          <a:p>
            <a:pPr>
              <a:buNone/>
            </a:pPr>
            <a:endParaRPr lang="en-US" dirty="0" smtClean="0"/>
          </a:p>
          <a:p>
            <a:r>
              <a:rPr lang="en-US" dirty="0" smtClean="0"/>
              <a:t>The capillaries are extremely narrow, just wide enough for the Erythrocytes to squeeze through,  so that they are in close contact with capillary wall.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Distinguish between </a:t>
            </a:r>
            <a:r>
              <a:rPr lang="en-US" i="1" dirty="0" smtClean="0">
                <a:solidFill>
                  <a:srgbClr val="00B0F0"/>
                </a:solidFill>
              </a:rPr>
              <a:t>ventilation, gas</a:t>
            </a:r>
            <a:br>
              <a:rPr lang="en-US" i="1" dirty="0" smtClean="0">
                <a:solidFill>
                  <a:srgbClr val="00B0F0"/>
                </a:solidFill>
              </a:rPr>
            </a:br>
            <a:r>
              <a:rPr lang="en-US" i="1" dirty="0" smtClean="0">
                <a:solidFill>
                  <a:srgbClr val="00B0F0"/>
                </a:solidFill>
              </a:rPr>
              <a:t>exchange and cell respiration.</a:t>
            </a:r>
            <a:endParaRPr lang="en-US" dirty="0">
              <a:solidFill>
                <a:srgbClr val="00B0F0"/>
              </a:solidFill>
            </a:endParaRPr>
          </a:p>
        </p:txBody>
      </p:sp>
      <p:sp>
        <p:nvSpPr>
          <p:cNvPr id="3" name="Content Placeholder 2"/>
          <p:cNvSpPr>
            <a:spLocks noGrp="1"/>
          </p:cNvSpPr>
          <p:nvPr>
            <p:ph idx="1"/>
          </p:nvPr>
        </p:nvSpPr>
        <p:spPr/>
        <p:txBody>
          <a:bodyPr>
            <a:normAutofit fontScale="85000" lnSpcReduction="10000"/>
          </a:bodyPr>
          <a:lstStyle/>
          <a:p>
            <a:r>
              <a:rPr lang="en-US" b="1" u="sng" dirty="0" smtClean="0">
                <a:solidFill>
                  <a:srgbClr val="00B0F0"/>
                </a:solidFill>
              </a:rPr>
              <a:t>Gaseous Exchange</a:t>
            </a:r>
            <a:r>
              <a:rPr lang="en-US" dirty="0" smtClean="0">
                <a:solidFill>
                  <a:srgbClr val="00B0F0"/>
                </a:solidFill>
              </a:rPr>
              <a:t>: </a:t>
            </a:r>
            <a:r>
              <a:rPr lang="en-US" dirty="0" smtClean="0"/>
              <a:t>is the exchange of gases between the organism and its surroundings, including the uptake of Oxygen and the release of Carbon dioxide in animals and plants.</a:t>
            </a:r>
          </a:p>
          <a:p>
            <a:pPr>
              <a:buNone/>
            </a:pPr>
            <a:endParaRPr lang="en-US" dirty="0" smtClean="0"/>
          </a:p>
          <a:p>
            <a:r>
              <a:rPr lang="en-US" dirty="0" smtClean="0"/>
              <a:t> </a:t>
            </a:r>
            <a:r>
              <a:rPr lang="en-US" b="1" u="sng" dirty="0" smtClean="0">
                <a:solidFill>
                  <a:srgbClr val="00B0F0"/>
                </a:solidFill>
              </a:rPr>
              <a:t>Ventilation: </a:t>
            </a:r>
            <a:r>
              <a:rPr lang="en-US" dirty="0" smtClean="0"/>
              <a:t>is a pumping mechanism that moves air into and out of lungs efficiently, thereby maintaining the concentration gradient for diffusion.</a:t>
            </a:r>
          </a:p>
          <a:p>
            <a:pPr>
              <a:buNone/>
            </a:pPr>
            <a:endParaRPr lang="en-US" dirty="0" smtClean="0"/>
          </a:p>
          <a:p>
            <a:r>
              <a:rPr lang="en-US" dirty="0" smtClean="0"/>
              <a:t> </a:t>
            </a:r>
            <a:r>
              <a:rPr lang="en-US" b="1" u="sng" dirty="0" smtClean="0">
                <a:solidFill>
                  <a:srgbClr val="00B0F0"/>
                </a:solidFill>
              </a:rPr>
              <a:t>Cellular Respiration: </a:t>
            </a:r>
            <a:r>
              <a:rPr lang="en-US" dirty="0" smtClean="0"/>
              <a:t>is the controlled release of energy in the form of ATP from organic compounds in cells.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Explain the need for a ventilation system.</a:t>
            </a:r>
            <a:endParaRPr lang="en-US" sz="3200" dirty="0"/>
          </a:p>
        </p:txBody>
      </p:sp>
      <p:sp>
        <p:nvSpPr>
          <p:cNvPr id="3" name="Content Placeholder 2"/>
          <p:cNvSpPr>
            <a:spLocks noGrp="1"/>
          </p:cNvSpPr>
          <p:nvPr>
            <p:ph idx="1"/>
          </p:nvPr>
        </p:nvSpPr>
        <p:spPr>
          <a:xfrm>
            <a:off x="304800" y="1554162"/>
            <a:ext cx="8686800" cy="4999038"/>
          </a:xfrm>
        </p:spPr>
        <p:txBody>
          <a:bodyPr>
            <a:normAutofit fontScale="77500" lnSpcReduction="20000"/>
          </a:bodyPr>
          <a:lstStyle/>
          <a:p>
            <a:r>
              <a:rPr lang="en-US" dirty="0" smtClean="0"/>
              <a:t>A ventilation system is needed to maintain </a:t>
            </a:r>
            <a:r>
              <a:rPr lang="en-US" dirty="0" smtClean="0"/>
              <a:t> concentration </a:t>
            </a:r>
            <a:r>
              <a:rPr lang="en-US" dirty="0" smtClean="0"/>
              <a:t>gradients in the alveoli </a:t>
            </a:r>
            <a:endParaRPr lang="en-US" dirty="0" smtClean="0"/>
          </a:p>
          <a:p>
            <a:pPr>
              <a:buNone/>
            </a:pPr>
            <a:endParaRPr lang="en-US" dirty="0" smtClean="0"/>
          </a:p>
          <a:p>
            <a:r>
              <a:rPr lang="en-US" dirty="0" smtClean="0"/>
              <a:t>The steep concentration gradient across the respiratory surface is maintained in two ways: </a:t>
            </a:r>
            <a:endParaRPr lang="en-US" dirty="0" smtClean="0"/>
          </a:p>
          <a:p>
            <a:endParaRPr lang="en-US" dirty="0" smtClean="0"/>
          </a:p>
          <a:p>
            <a:pPr lvl="1"/>
            <a:r>
              <a:rPr lang="en-US" dirty="0" smtClean="0"/>
              <a:t>by </a:t>
            </a:r>
            <a:r>
              <a:rPr lang="en-US" dirty="0" smtClean="0"/>
              <a:t>blood flow on one side and by air flow on the other side. The ventilation system replaces </a:t>
            </a:r>
            <a:r>
              <a:rPr lang="en-US" dirty="0" smtClean="0"/>
              <a:t>diffused </a:t>
            </a:r>
            <a:r>
              <a:rPr lang="en-US" dirty="0" smtClean="0"/>
              <a:t>oxygen (keeping the concentration high) and removes carbon dioxide (keeping the concentration low). </a:t>
            </a:r>
            <a:endParaRPr lang="en-US" dirty="0" smtClean="0"/>
          </a:p>
          <a:p>
            <a:pPr lvl="1"/>
            <a:endParaRPr lang="en-US" dirty="0" smtClean="0"/>
          </a:p>
          <a:p>
            <a:pPr lvl="1"/>
            <a:r>
              <a:rPr lang="en-US" dirty="0" smtClean="0"/>
              <a:t>This means oxygen can always diffuse down its concentration gradient from the air to the blood, while at the same time carbon dioxide can diffuse down its concentration gradient from the blood to the air.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ebschoolsolutions.com/patts/systems/lungs.gif"/>
          <p:cNvPicPr>
            <a:picLocks noChangeAspect="1" noChangeArrowheads="1"/>
          </p:cNvPicPr>
          <p:nvPr/>
        </p:nvPicPr>
        <p:blipFill>
          <a:blip r:embed="rId2"/>
          <a:srcRect/>
          <a:stretch>
            <a:fillRect/>
          </a:stretch>
        </p:blipFill>
        <p:spPr bwMode="auto">
          <a:xfrm>
            <a:off x="1447800" y="228600"/>
            <a:ext cx="6468780" cy="609736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Intercostal</a:t>
            </a:r>
            <a:r>
              <a:rPr lang="en-US" dirty="0" smtClean="0"/>
              <a:t> muscle</a:t>
            </a:r>
            <a:endParaRPr lang="en-US" dirty="0"/>
          </a:p>
        </p:txBody>
      </p:sp>
      <p:pic>
        <p:nvPicPr>
          <p:cNvPr id="1026" name="Picture 2"/>
          <p:cNvPicPr>
            <a:picLocks noChangeAspect="1" noChangeArrowheads="1"/>
          </p:cNvPicPr>
          <p:nvPr/>
        </p:nvPicPr>
        <p:blipFill>
          <a:blip r:embed="rId2"/>
          <a:srcRect/>
          <a:stretch>
            <a:fillRect/>
          </a:stretch>
        </p:blipFill>
        <p:spPr bwMode="auto">
          <a:xfrm>
            <a:off x="2514600" y="1600200"/>
            <a:ext cx="4210050" cy="445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mechanism of ventilation</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r>
              <a:rPr lang="en-US" dirty="0" smtClean="0"/>
              <a:t>Inspiration (Breathing in is an active process)</a:t>
            </a:r>
          </a:p>
          <a:p>
            <a:pPr lvl="1"/>
            <a:r>
              <a:rPr lang="en-US" sz="2400" dirty="0" smtClean="0"/>
              <a:t>The external </a:t>
            </a:r>
            <a:r>
              <a:rPr lang="en-US" sz="2400" dirty="0" err="1" smtClean="0"/>
              <a:t>intercostal</a:t>
            </a:r>
            <a:r>
              <a:rPr lang="en-US" sz="2400" dirty="0" smtClean="0"/>
              <a:t> muscles contract and the internal intercostals relax.</a:t>
            </a:r>
          </a:p>
          <a:p>
            <a:pPr lvl="1"/>
            <a:r>
              <a:rPr lang="en-US" sz="2400" dirty="0" smtClean="0"/>
              <a:t>This pulls the rib cage up and outwards.</a:t>
            </a:r>
          </a:p>
          <a:p>
            <a:pPr lvl="1"/>
            <a:r>
              <a:rPr lang="en-US" sz="2400" dirty="0" smtClean="0"/>
              <a:t>At the same time the Diaphragm muscles contract.</a:t>
            </a:r>
          </a:p>
          <a:p>
            <a:pPr lvl="1"/>
            <a:r>
              <a:rPr lang="en-US" sz="2400" dirty="0" smtClean="0"/>
              <a:t>This flattens the diaphragm</a:t>
            </a:r>
          </a:p>
          <a:p>
            <a:pPr lvl="1"/>
            <a:r>
              <a:rPr lang="en-US" sz="2400" dirty="0" smtClean="0"/>
              <a:t>Both actions increase the volume of the thorax</a:t>
            </a:r>
          </a:p>
          <a:p>
            <a:pPr lvl="1"/>
            <a:r>
              <a:rPr lang="en-US" sz="2400" dirty="0" smtClean="0"/>
              <a:t>As a result the pressure in the thorax, and hence the lungs is reduced to less than atmospheric pressure.</a:t>
            </a:r>
          </a:p>
          <a:p>
            <a:pPr lvl="1"/>
            <a:r>
              <a:rPr lang="en-US" sz="2400" dirty="0" smtClean="0"/>
              <a:t>Air enters the lungs, inflating alveoli, until the air pressure in the lungs is equal to that of the atmosphere. </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expiration</a:t>
            </a:r>
            <a:endParaRPr lang="en-US" dirty="0"/>
          </a:p>
        </p:txBody>
      </p:sp>
      <p:sp>
        <p:nvSpPr>
          <p:cNvPr id="3" name="Content Placeholder 2"/>
          <p:cNvSpPr>
            <a:spLocks noGrp="1"/>
          </p:cNvSpPr>
          <p:nvPr>
            <p:ph idx="1"/>
          </p:nvPr>
        </p:nvSpPr>
        <p:spPr>
          <a:xfrm>
            <a:off x="304800" y="1371600"/>
            <a:ext cx="8686800" cy="5029200"/>
          </a:xfrm>
        </p:spPr>
        <p:txBody>
          <a:bodyPr>
            <a:normAutofit/>
          </a:bodyPr>
          <a:lstStyle/>
          <a:p>
            <a:r>
              <a:rPr lang="en-US" dirty="0" smtClean="0"/>
              <a:t>Expiration </a:t>
            </a:r>
            <a:r>
              <a:rPr lang="en-US" dirty="0" smtClean="0"/>
              <a:t>(Breathing </a:t>
            </a:r>
            <a:r>
              <a:rPr lang="en-US" dirty="0" smtClean="0"/>
              <a:t>out </a:t>
            </a:r>
            <a:r>
              <a:rPr lang="en-US" dirty="0" smtClean="0"/>
              <a:t>is </a:t>
            </a:r>
            <a:r>
              <a:rPr lang="en-US" dirty="0" smtClean="0"/>
              <a:t>largely a passive  process</a:t>
            </a:r>
            <a:r>
              <a:rPr lang="en-US" dirty="0" smtClean="0"/>
              <a:t>)</a:t>
            </a:r>
          </a:p>
          <a:p>
            <a:pPr lvl="1"/>
            <a:r>
              <a:rPr lang="en-US" sz="2400" dirty="0" smtClean="0"/>
              <a:t>The external </a:t>
            </a:r>
            <a:r>
              <a:rPr lang="en-US" sz="2400" dirty="0" err="1" smtClean="0"/>
              <a:t>intercostal</a:t>
            </a:r>
            <a:r>
              <a:rPr lang="en-US" sz="2400" dirty="0" smtClean="0"/>
              <a:t> muscles </a:t>
            </a:r>
            <a:r>
              <a:rPr lang="en-US" sz="2400" dirty="0" smtClean="0"/>
              <a:t>relax </a:t>
            </a:r>
            <a:r>
              <a:rPr lang="en-US" sz="2400" dirty="0" smtClean="0"/>
              <a:t>and the internal intercostals </a:t>
            </a:r>
            <a:r>
              <a:rPr lang="en-US" sz="2400" dirty="0" smtClean="0"/>
              <a:t>contract.</a:t>
            </a:r>
            <a:endParaRPr lang="en-US" sz="2400" dirty="0" smtClean="0"/>
          </a:p>
          <a:p>
            <a:pPr lvl="1"/>
            <a:r>
              <a:rPr lang="en-US" sz="2400" dirty="0" smtClean="0"/>
              <a:t>The rib cage drops, mainly due to its own weight.</a:t>
            </a:r>
            <a:endParaRPr lang="en-US" sz="2400" dirty="0" smtClean="0"/>
          </a:p>
          <a:p>
            <a:pPr lvl="1"/>
            <a:r>
              <a:rPr lang="en-US" sz="2400" dirty="0" smtClean="0"/>
              <a:t>At the same time the Diaphragm muscles </a:t>
            </a:r>
            <a:r>
              <a:rPr lang="en-US" sz="2400" dirty="0" smtClean="0"/>
              <a:t>relax.</a:t>
            </a:r>
            <a:endParaRPr lang="en-US" sz="2400" dirty="0" smtClean="0"/>
          </a:p>
          <a:p>
            <a:pPr lvl="1"/>
            <a:r>
              <a:rPr lang="en-US" sz="2400" dirty="0" smtClean="0"/>
              <a:t>The dropping rib cage forces the diaphragm into a domed shape, pushing it up into the thoracic cavity</a:t>
            </a:r>
            <a:endParaRPr lang="en-US" sz="2400" dirty="0" smtClean="0"/>
          </a:p>
          <a:p>
            <a:pPr lvl="1"/>
            <a:r>
              <a:rPr lang="en-US" sz="2400" dirty="0" smtClean="0"/>
              <a:t>These events reduce the </a:t>
            </a:r>
            <a:r>
              <a:rPr lang="en-US" sz="2400" dirty="0" smtClean="0"/>
              <a:t>volume of the </a:t>
            </a:r>
            <a:r>
              <a:rPr lang="en-US" sz="2400" dirty="0" smtClean="0"/>
              <a:t>thorax and raise its pressure above that of the atmosphere.</a:t>
            </a:r>
          </a:p>
          <a:p>
            <a:pPr lvl="1"/>
            <a:r>
              <a:rPr lang="en-US" sz="2400" dirty="0" smtClean="0"/>
              <a:t>Consequently air is forced out of the lungs.</a:t>
            </a:r>
            <a:endParaRPr lang="en-US" sz="2400" dirty="0" smtClean="0"/>
          </a:p>
          <a:p>
            <a:pPr lvl="1">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533400"/>
          </a:xfrm>
        </p:spPr>
        <p:txBody>
          <a:bodyPr>
            <a:normAutofit fontScale="90000"/>
          </a:bodyPr>
          <a:lstStyle/>
          <a:p>
            <a:r>
              <a:rPr lang="en-US" dirty="0" smtClean="0"/>
              <a:t>Lung volume and capacity</a:t>
            </a:r>
            <a:endParaRPr lang="en-US" dirty="0"/>
          </a:p>
        </p:txBody>
      </p:sp>
      <p:sp>
        <p:nvSpPr>
          <p:cNvPr id="3" name="Content Placeholder 2"/>
          <p:cNvSpPr>
            <a:spLocks noGrp="1"/>
          </p:cNvSpPr>
          <p:nvPr>
            <p:ph idx="1"/>
          </p:nvPr>
        </p:nvSpPr>
        <p:spPr>
          <a:xfrm>
            <a:off x="304800" y="1143000"/>
            <a:ext cx="8686800" cy="5334000"/>
          </a:xfrm>
        </p:spPr>
        <p:txBody>
          <a:bodyPr>
            <a:normAutofit fontScale="70000" lnSpcReduction="20000"/>
          </a:bodyPr>
          <a:lstStyle/>
          <a:p>
            <a:r>
              <a:rPr lang="en-US" dirty="0" smtClean="0"/>
              <a:t>Adult female = 4 dm</a:t>
            </a:r>
            <a:r>
              <a:rPr lang="en-US" baseline="30000" dirty="0" smtClean="0"/>
              <a:t>3 </a:t>
            </a:r>
            <a:r>
              <a:rPr lang="en-US" dirty="0" smtClean="0"/>
              <a:t> Adult Male = 5 dm</a:t>
            </a:r>
            <a:r>
              <a:rPr lang="en-US" baseline="30000" dirty="0" smtClean="0"/>
              <a:t>3</a:t>
            </a:r>
          </a:p>
          <a:p>
            <a:r>
              <a:rPr lang="en-US" dirty="0" smtClean="0">
                <a:solidFill>
                  <a:srgbClr val="00B0F0"/>
                </a:solidFill>
              </a:rPr>
              <a:t>Tidal Volume: </a:t>
            </a:r>
            <a:r>
              <a:rPr lang="en-US" dirty="0" smtClean="0"/>
              <a:t>volume of gas exchanged during one breath in &amp; out. It is about 450 cm</a:t>
            </a:r>
            <a:r>
              <a:rPr lang="en-US" baseline="30000" dirty="0" smtClean="0"/>
              <a:t>3</a:t>
            </a:r>
            <a:r>
              <a:rPr lang="en-US" dirty="0" smtClean="0"/>
              <a:t> during normal breathing and about 3 dm</a:t>
            </a:r>
            <a:r>
              <a:rPr lang="en-US" baseline="30000" dirty="0" smtClean="0"/>
              <a:t>3 </a:t>
            </a:r>
            <a:r>
              <a:rPr lang="en-US" dirty="0" smtClean="0"/>
              <a:t>during forced breathing.</a:t>
            </a:r>
          </a:p>
          <a:p>
            <a:pPr>
              <a:buNone/>
            </a:pPr>
            <a:endParaRPr lang="en-US" baseline="30000" dirty="0" smtClean="0"/>
          </a:p>
          <a:p>
            <a:r>
              <a:rPr lang="en-US" dirty="0" err="1" smtClean="0">
                <a:solidFill>
                  <a:srgbClr val="00B0F0"/>
                </a:solidFill>
              </a:rPr>
              <a:t>Inspiratory</a:t>
            </a:r>
            <a:r>
              <a:rPr lang="en-US" dirty="0" smtClean="0">
                <a:solidFill>
                  <a:srgbClr val="00B0F0"/>
                </a:solidFill>
              </a:rPr>
              <a:t> reserve volume: </a:t>
            </a:r>
            <a:r>
              <a:rPr lang="en-US" dirty="0" smtClean="0"/>
              <a:t>continuation of inspiration after normal inhalation an extra 1500 cm</a:t>
            </a:r>
            <a:r>
              <a:rPr lang="en-US" baseline="30000" dirty="0" smtClean="0"/>
              <a:t>3 </a:t>
            </a:r>
            <a:r>
              <a:rPr lang="en-US" dirty="0" smtClean="0"/>
              <a:t>of air can be inhaled.  </a:t>
            </a:r>
          </a:p>
          <a:p>
            <a:pPr>
              <a:buNone/>
            </a:pPr>
            <a:endParaRPr lang="en-US" dirty="0" smtClean="0"/>
          </a:p>
          <a:p>
            <a:r>
              <a:rPr lang="en-US" dirty="0" smtClean="0">
                <a:solidFill>
                  <a:srgbClr val="00B0F0"/>
                </a:solidFill>
              </a:rPr>
              <a:t>Expiratory reserve volume: </a:t>
            </a:r>
            <a:r>
              <a:rPr lang="en-US" dirty="0" smtClean="0"/>
              <a:t>continuation of </a:t>
            </a:r>
            <a:r>
              <a:rPr lang="en-US" dirty="0" smtClean="0"/>
              <a:t>expiration </a:t>
            </a:r>
            <a:r>
              <a:rPr lang="en-US" dirty="0" smtClean="0"/>
              <a:t>after normal </a:t>
            </a:r>
            <a:r>
              <a:rPr lang="en-US" dirty="0" smtClean="0"/>
              <a:t>exhale </a:t>
            </a:r>
            <a:r>
              <a:rPr lang="en-US" dirty="0" smtClean="0"/>
              <a:t>an extra 1500 cm</a:t>
            </a:r>
            <a:r>
              <a:rPr lang="en-US" baseline="30000" dirty="0" smtClean="0"/>
              <a:t>3 </a:t>
            </a:r>
            <a:r>
              <a:rPr lang="en-US" dirty="0" smtClean="0"/>
              <a:t>of air can be inhaled</a:t>
            </a:r>
            <a:r>
              <a:rPr lang="en-US" dirty="0" smtClean="0"/>
              <a:t>.</a:t>
            </a:r>
          </a:p>
          <a:p>
            <a:pPr>
              <a:buNone/>
            </a:pPr>
            <a:endParaRPr lang="en-US" dirty="0" smtClean="0"/>
          </a:p>
          <a:p>
            <a:r>
              <a:rPr lang="en-US" dirty="0" smtClean="0">
                <a:solidFill>
                  <a:srgbClr val="00B0F0"/>
                </a:solidFill>
              </a:rPr>
              <a:t>Vital Capacity: </a:t>
            </a:r>
            <a:r>
              <a:rPr lang="en-US" dirty="0" smtClean="0"/>
              <a:t>Maximum volume of air that can be exchanged during one breath in &amp; out (forced inspiration &amp; expiration) = 5.7 </a:t>
            </a:r>
            <a:r>
              <a:rPr lang="en-US" dirty="0" smtClean="0"/>
              <a:t>dm</a:t>
            </a:r>
            <a:r>
              <a:rPr lang="en-US" baseline="30000" dirty="0" smtClean="0"/>
              <a:t>3 </a:t>
            </a:r>
            <a:r>
              <a:rPr lang="en-US" baseline="30000" dirty="0" smtClean="0"/>
              <a:t> </a:t>
            </a:r>
            <a:r>
              <a:rPr lang="en-US" dirty="0" smtClean="0"/>
              <a:t>for a male and 4.25 </a:t>
            </a:r>
            <a:r>
              <a:rPr lang="en-US" dirty="0" smtClean="0"/>
              <a:t>dm</a:t>
            </a:r>
            <a:r>
              <a:rPr lang="en-US" baseline="30000" dirty="0" smtClean="0"/>
              <a:t>3 </a:t>
            </a:r>
            <a:r>
              <a:rPr lang="en-US" dirty="0" smtClean="0"/>
              <a:t>for female.</a:t>
            </a:r>
          </a:p>
          <a:p>
            <a:pPr>
              <a:buNone/>
            </a:pPr>
            <a:endParaRPr lang="en-US" dirty="0" smtClean="0"/>
          </a:p>
          <a:p>
            <a:r>
              <a:rPr lang="en-US" dirty="0" smtClean="0">
                <a:solidFill>
                  <a:srgbClr val="00B0F0"/>
                </a:solidFill>
              </a:rPr>
              <a:t>Residual volume: </a:t>
            </a:r>
            <a:r>
              <a:rPr lang="en-US" dirty="0" smtClean="0"/>
              <a:t>Even after forced expiration 1500 cm</a:t>
            </a:r>
            <a:r>
              <a:rPr lang="en-US" baseline="30000" dirty="0" smtClean="0"/>
              <a:t>3 </a:t>
            </a:r>
            <a:r>
              <a:rPr lang="en-US" dirty="0" smtClean="0"/>
              <a:t>of air remain in the lungs. This cannot be expelled.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the features of alveoli that adapt them to gas exchange.</a:t>
            </a:r>
            <a:endParaRPr lang="en-US" dirty="0">
              <a:solidFill>
                <a:srgbClr val="00B0F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1066800" y="1981200"/>
            <a:ext cx="2971800" cy="4577417"/>
          </a:xfrm>
          <a:prstGeom prst="rect">
            <a:avLst/>
          </a:prstGeom>
          <a:noFill/>
          <a:ln w="9525">
            <a:noFill/>
            <a:miter lim="800000"/>
            <a:headEnd/>
            <a:tailEnd/>
          </a:ln>
        </p:spPr>
      </p:pic>
      <p:pic>
        <p:nvPicPr>
          <p:cNvPr id="1028" name="Picture 4" descr="http://www.bcscience.com/bc8/images/0_quiz_lungsac.jpg"/>
          <p:cNvPicPr>
            <a:picLocks noChangeAspect="1" noChangeArrowheads="1"/>
          </p:cNvPicPr>
          <p:nvPr/>
        </p:nvPicPr>
        <p:blipFill>
          <a:blip r:embed="rId3"/>
          <a:srcRect/>
          <a:stretch>
            <a:fillRect/>
          </a:stretch>
        </p:blipFill>
        <p:spPr bwMode="auto">
          <a:xfrm>
            <a:off x="4708178" y="1905000"/>
            <a:ext cx="3672348" cy="4572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247</TotalTime>
  <Words>674</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Gas exchange</vt:lpstr>
      <vt:lpstr>Distinguish between ventilation, gas exchange and cell respiration.</vt:lpstr>
      <vt:lpstr>Explain the need for a ventilation system.</vt:lpstr>
      <vt:lpstr>Slide 4</vt:lpstr>
      <vt:lpstr>Intercostal muscle</vt:lpstr>
      <vt:lpstr>the mechanism of ventilation</vt:lpstr>
      <vt:lpstr>expiration</vt:lpstr>
      <vt:lpstr>Lung volume and capacity</vt:lpstr>
      <vt:lpstr>the features of alveoli that adapt them to gas exchange.</vt:lpstr>
      <vt:lpstr>alveoli</vt:lpstr>
      <vt:lpstr>the features of alveoli that adapt them to gas exchange.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exchange</dc:title>
  <dc:creator>AMOGHA</dc:creator>
  <cp:lastModifiedBy>Lenovo User</cp:lastModifiedBy>
  <cp:revision>11</cp:revision>
  <dcterms:created xsi:type="dcterms:W3CDTF">2006-02-10T09:29:35Z</dcterms:created>
  <dcterms:modified xsi:type="dcterms:W3CDTF">2009-09-17T04:34:59Z</dcterms:modified>
</cp:coreProperties>
</file>