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9" r:id="rId2"/>
    <p:sldId id="260" r:id="rId3"/>
    <p:sldId id="261" r:id="rId4"/>
    <p:sldId id="262" r:id="rId5"/>
    <p:sldId id="276" r:id="rId6"/>
    <p:sldId id="263" r:id="rId7"/>
    <p:sldId id="264" r:id="rId8"/>
    <p:sldId id="277" r:id="rId9"/>
    <p:sldId id="278" r:id="rId10"/>
    <p:sldId id="265" r:id="rId11"/>
    <p:sldId id="26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2A416C-A410-41D3-B22D-D369B662AF37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5144D-667F-4F89-AA51-8F09E01046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2A416C-A410-41D3-B22D-D369B662AF37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5144D-667F-4F89-AA51-8F09E0104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2A416C-A410-41D3-B22D-D369B662AF37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5144D-667F-4F89-AA51-8F09E0104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2A416C-A410-41D3-B22D-D369B662AF37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5144D-667F-4F89-AA51-8F09E0104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2A416C-A410-41D3-B22D-D369B662AF37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5144D-667F-4F89-AA51-8F09E01046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2A416C-A410-41D3-B22D-D369B662AF37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5144D-667F-4F89-AA51-8F09E0104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2A416C-A410-41D3-B22D-D369B662AF37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5144D-667F-4F89-AA51-8F09E0104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2A416C-A410-41D3-B22D-D369B662AF37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5144D-667F-4F89-AA51-8F09E0104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2A416C-A410-41D3-B22D-D369B662AF37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5144D-667F-4F89-AA51-8F09E01046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2A416C-A410-41D3-B22D-D369B662AF37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5144D-667F-4F89-AA51-8F09E0104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2A416C-A410-41D3-B22D-D369B662AF37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5144D-667F-4F89-AA51-8F09E01046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02A416C-A410-41D3-B22D-D369B662AF37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BB5144D-667F-4F89-AA51-8F09E01046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ubs.acs.org/cgi-bin/jtext?langd5/18/i06/abs/la0111349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35502"/>
          </a:xfrm>
        </p:spPr>
        <p:txBody>
          <a:bodyPr/>
          <a:lstStyle/>
          <a:p>
            <a:r>
              <a:rPr lang="en-US" dirty="0" smtClean="0"/>
              <a:t>Digestion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why digestion of large food</a:t>
            </a:r>
          </a:p>
          <a:p>
            <a:r>
              <a:rPr lang="en-US" sz="4000" dirty="0" smtClean="0"/>
              <a:t>molecules is essential?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/>
          <a:lstStyle/>
          <a:p>
            <a:pPr algn="ctr"/>
            <a:r>
              <a:rPr lang="en-US" dirty="0" err="1" smtClean="0"/>
              <a:t>Villi</a:t>
            </a:r>
            <a:endParaRPr lang="en-US" dirty="0"/>
          </a:p>
        </p:txBody>
      </p:sp>
      <p:pic>
        <p:nvPicPr>
          <p:cNvPr id="11266" name="Picture 2" descr="http://images.google.co.in/url?source=imgres&amp;ct=tbn&amp;q=http://trc.ucdavis.edu/biosci10v/bis10v/week10/villi.gif&amp;usg=AFQjCNHj0aE9zoLQVU26Q8xHxmgBL4B4b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447800"/>
            <a:ext cx="7086600" cy="5314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technion.ac.il/~mdcourse/274203/slides/Digestive%20tract/17-Intestinal%20villi%20Jejunum-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5334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Small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52600"/>
            <a:ext cx="7498080" cy="3581400"/>
          </a:xfrm>
        </p:spPr>
        <p:txBody>
          <a:bodyPr/>
          <a:lstStyle/>
          <a:p>
            <a:r>
              <a:rPr lang="en-US" dirty="0" smtClean="0"/>
              <a:t>Cells in the crypt secret intestinal juice , a slightly alkaline fluid, which helps to </a:t>
            </a:r>
            <a:r>
              <a:rPr lang="en-US" dirty="0" err="1" smtClean="0"/>
              <a:t>neutralise</a:t>
            </a:r>
            <a:r>
              <a:rPr lang="en-US" dirty="0" smtClean="0"/>
              <a:t> the acid.</a:t>
            </a:r>
          </a:p>
          <a:p>
            <a:r>
              <a:rPr lang="en-US" dirty="0" err="1" smtClean="0"/>
              <a:t>Paneth</a:t>
            </a:r>
            <a:r>
              <a:rPr lang="en-US" dirty="0" smtClean="0"/>
              <a:t> cells secret </a:t>
            </a:r>
            <a:r>
              <a:rPr lang="en-US" dirty="0" err="1" smtClean="0"/>
              <a:t>Lysozyme</a:t>
            </a:r>
            <a:r>
              <a:rPr lang="en-US" dirty="0" smtClean="0"/>
              <a:t>, an </a:t>
            </a:r>
          </a:p>
          <a:p>
            <a:pPr>
              <a:buNone/>
            </a:pPr>
            <a:r>
              <a:rPr lang="en-US" dirty="0" smtClean="0"/>
              <a:t>antibacterial enzyme.</a:t>
            </a:r>
          </a:p>
          <a:p>
            <a:r>
              <a:rPr lang="en-US" dirty="0" smtClean="0"/>
              <a:t> Goblet cells secret mucus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914400"/>
            <a:ext cx="7498080" cy="1143000"/>
          </a:xfrm>
        </p:spPr>
        <p:txBody>
          <a:bodyPr/>
          <a:lstStyle/>
          <a:p>
            <a:r>
              <a:rPr lang="en-US" dirty="0" smtClean="0"/>
              <a:t>Digestion in the duodenum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514600"/>
            <a:ext cx="749808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Bile secreted by liver and stored in the Gall bladder.</a:t>
            </a:r>
          </a:p>
          <a:p>
            <a:r>
              <a:rPr lang="en-US" dirty="0" smtClean="0"/>
              <a:t>Contains a mixture of salts (</a:t>
            </a:r>
            <a:r>
              <a:rPr lang="en-US" dirty="0" smtClean="0">
                <a:hlinkClick r:id="rId2"/>
              </a:rPr>
              <a:t>Sodium </a:t>
            </a:r>
            <a:r>
              <a:rPr lang="en-US" i="1" dirty="0" err="1" smtClean="0">
                <a:hlinkClick r:id="rId2"/>
              </a:rPr>
              <a:t>Glycocholate</a:t>
            </a:r>
            <a:r>
              <a:rPr lang="en-US" dirty="0" smtClean="0">
                <a:hlinkClick r:id="rId2"/>
              </a:rPr>
              <a:t> </a:t>
            </a:r>
            <a:r>
              <a:rPr lang="en-US" dirty="0" smtClean="0"/>
              <a:t>)</a:t>
            </a:r>
          </a:p>
          <a:p>
            <a:r>
              <a:rPr lang="en-US" dirty="0" smtClean="0"/>
              <a:t>Salts reduce the surface tension of fat globules and emulsify then into droplets, providing large surface area for the lipase to act.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9144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3600" dirty="0" smtClean="0"/>
              <a:t>Digestion in the duodenum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209800"/>
            <a:ext cx="7498080" cy="426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Pancreatic juice contains bicarbonate ions to neutralize acid chyme.</a:t>
            </a:r>
          </a:p>
          <a:p>
            <a:r>
              <a:rPr lang="en-US" dirty="0" smtClean="0"/>
              <a:t>Pancreatic amylase</a:t>
            </a:r>
          </a:p>
          <a:p>
            <a:pPr lvl="1"/>
            <a:r>
              <a:rPr lang="en-US" dirty="0" smtClean="0"/>
              <a:t>Converts starch to Maltose</a:t>
            </a:r>
          </a:p>
          <a:p>
            <a:r>
              <a:rPr lang="en-US" dirty="0" err="1" smtClean="0"/>
              <a:t>Trypsinogen</a:t>
            </a:r>
            <a:endParaRPr lang="en-US" dirty="0" smtClean="0"/>
          </a:p>
          <a:p>
            <a:pPr lvl="1"/>
            <a:r>
              <a:rPr lang="en-US" dirty="0" smtClean="0"/>
              <a:t>Converted to </a:t>
            </a:r>
            <a:r>
              <a:rPr lang="en-US" dirty="0" err="1" smtClean="0"/>
              <a:t>trypsin</a:t>
            </a:r>
            <a:r>
              <a:rPr lang="en-US" dirty="0" smtClean="0"/>
              <a:t> by </a:t>
            </a:r>
            <a:r>
              <a:rPr lang="en-US" dirty="0" err="1" smtClean="0"/>
              <a:t>enterokinase</a:t>
            </a:r>
            <a:r>
              <a:rPr lang="en-US" dirty="0" smtClean="0"/>
              <a:t>, digests proteins into smaller polypeptide chains and more </a:t>
            </a:r>
            <a:r>
              <a:rPr lang="en-US" dirty="0" err="1" smtClean="0"/>
              <a:t>trypsinogen</a:t>
            </a:r>
            <a:r>
              <a:rPr lang="en-US" dirty="0" smtClean="0"/>
              <a:t> into </a:t>
            </a:r>
            <a:r>
              <a:rPr lang="en-US" dirty="0" err="1" smtClean="0"/>
              <a:t>trypsin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143000"/>
            <a:ext cx="7498080" cy="1143000"/>
          </a:xfrm>
        </p:spPr>
        <p:txBody>
          <a:bodyPr/>
          <a:lstStyle/>
          <a:p>
            <a:pPr algn="ctr"/>
            <a:r>
              <a:rPr lang="en-US" sz="4400" dirty="0" smtClean="0"/>
              <a:t>Digestion in the duodenum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48000"/>
            <a:ext cx="7498080" cy="3352800"/>
          </a:xfrm>
        </p:spPr>
        <p:txBody>
          <a:bodyPr/>
          <a:lstStyle/>
          <a:p>
            <a:r>
              <a:rPr lang="en-US" dirty="0" err="1" smtClean="0"/>
              <a:t>Chymotrypsin</a:t>
            </a:r>
            <a:r>
              <a:rPr lang="en-US" dirty="0" smtClean="0"/>
              <a:t> converts Proteins directly into amino acids.</a:t>
            </a:r>
          </a:p>
          <a:p>
            <a:r>
              <a:rPr lang="en-US" dirty="0" err="1" smtClean="0"/>
              <a:t>Carboxypeptidase</a:t>
            </a:r>
            <a:r>
              <a:rPr lang="en-US" dirty="0" smtClean="0"/>
              <a:t> converts polypeptides into amino acids.</a:t>
            </a:r>
          </a:p>
          <a:p>
            <a:r>
              <a:rPr lang="en-US" dirty="0" smtClean="0"/>
              <a:t>Lipase converts lipids to fatty acids &amp; Glycerol.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066800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Absorption of Food in the 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514600"/>
            <a:ext cx="7498080" cy="3810000"/>
          </a:xfrm>
        </p:spPr>
        <p:txBody>
          <a:bodyPr/>
          <a:lstStyle/>
          <a:p>
            <a:r>
              <a:rPr lang="en-US" dirty="0" smtClean="0"/>
              <a:t>Most of the nutrients are absorbed in the ileum.</a:t>
            </a:r>
          </a:p>
          <a:p>
            <a:r>
              <a:rPr lang="en-US" dirty="0" err="1" smtClean="0"/>
              <a:t>Villi</a:t>
            </a:r>
            <a:r>
              <a:rPr lang="en-US" dirty="0" smtClean="0"/>
              <a:t> is supplied with rich network of blood capillaries &amp; </a:t>
            </a:r>
            <a:r>
              <a:rPr lang="en-US" dirty="0" err="1" smtClean="0"/>
              <a:t>lymphatics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Disaccharides are broken down into </a:t>
            </a:r>
            <a:r>
              <a:rPr lang="en-US" dirty="0" err="1" smtClean="0"/>
              <a:t>Monosaccharides</a:t>
            </a:r>
            <a:r>
              <a:rPr lang="en-US" dirty="0" smtClean="0"/>
              <a:t>  by the enzymes present on the surface of </a:t>
            </a:r>
            <a:r>
              <a:rPr lang="en-US" dirty="0" err="1" smtClean="0"/>
              <a:t>villus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Absorption of Food in the 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7498080" cy="4267200"/>
          </a:xfrm>
        </p:spPr>
        <p:txBody>
          <a:bodyPr/>
          <a:lstStyle/>
          <a:p>
            <a:r>
              <a:rPr lang="en-US" dirty="0" err="1" smtClean="0"/>
              <a:t>Monosaccharides</a:t>
            </a:r>
            <a:r>
              <a:rPr lang="en-US" dirty="0" smtClean="0"/>
              <a:t> , amino acids and  </a:t>
            </a:r>
            <a:r>
              <a:rPr lang="en-US" dirty="0" err="1" smtClean="0"/>
              <a:t>dipeptides</a:t>
            </a:r>
            <a:r>
              <a:rPr lang="en-US" dirty="0" smtClean="0"/>
              <a:t> are absorbed initially by facilitated diffusion and later by Active Transport (ATP required).</a:t>
            </a:r>
          </a:p>
          <a:p>
            <a:r>
              <a:rPr lang="en-US" dirty="0" smtClean="0"/>
              <a:t>Small proteins are also absorbed by endocytosis &amp; </a:t>
            </a:r>
            <a:r>
              <a:rPr lang="en-US" dirty="0" err="1" smtClean="0"/>
              <a:t>exocytosis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Finally transported into the blood capillaries.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33400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Absorption of Fat in the 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7498080" cy="4800600"/>
          </a:xfrm>
        </p:spPr>
        <p:txBody>
          <a:bodyPr/>
          <a:lstStyle/>
          <a:p>
            <a:r>
              <a:rPr lang="en-US" dirty="0" smtClean="0"/>
              <a:t>Fatty acids and glycerol diffuse into the epithelial cells of the </a:t>
            </a:r>
            <a:r>
              <a:rPr lang="en-US" dirty="0" err="1" smtClean="0"/>
              <a:t>villi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Reconverted to lipids in the ER of these cells.</a:t>
            </a:r>
          </a:p>
          <a:p>
            <a:r>
              <a:rPr lang="en-US" dirty="0" smtClean="0"/>
              <a:t>Proteins present in the cells coat lipids to form lipoproteins droplets, called </a:t>
            </a:r>
            <a:r>
              <a:rPr lang="en-US" b="1" u="sng" dirty="0" smtClean="0"/>
              <a:t>chylomicrons.</a:t>
            </a:r>
          </a:p>
          <a:p>
            <a:r>
              <a:rPr lang="en-US" dirty="0" smtClean="0"/>
              <a:t>Chylomicrons pass out of the epithelial cells by </a:t>
            </a:r>
            <a:r>
              <a:rPr lang="en-US" dirty="0" err="1" smtClean="0"/>
              <a:t>exocytosis</a:t>
            </a:r>
            <a:r>
              <a:rPr lang="en-US" dirty="0" smtClean="0"/>
              <a:t> into lacteals.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0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Large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95400"/>
            <a:ext cx="7498080" cy="4800600"/>
          </a:xfrm>
        </p:spPr>
        <p:txBody>
          <a:bodyPr/>
          <a:lstStyle/>
          <a:p>
            <a:r>
              <a:rPr lang="en-US" dirty="0" smtClean="0"/>
              <a:t>No digestion takes place in the LI.</a:t>
            </a:r>
          </a:p>
          <a:p>
            <a:r>
              <a:rPr lang="en-US" dirty="0" smtClean="0"/>
              <a:t>About 90% of the fluid and salts are reabsorbed into the blood stream.</a:t>
            </a:r>
          </a:p>
          <a:p>
            <a:r>
              <a:rPr lang="en-US" dirty="0" smtClean="0"/>
              <a:t>Some inorganic substances, notably calcium and Iron in excess are excreted in the LI.</a:t>
            </a:r>
          </a:p>
          <a:p>
            <a:r>
              <a:rPr lang="en-US" dirty="0" smtClean="0"/>
              <a:t>Goblet cells secret mucus to facilitate lubrication of the solidifying undigested food (</a:t>
            </a:r>
            <a:r>
              <a:rPr lang="en-US" dirty="0" err="1" smtClean="0"/>
              <a:t>Faeces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need for enzymes in</a:t>
            </a:r>
            <a:br>
              <a:rPr lang="en-US" dirty="0" smtClean="0"/>
            </a:br>
            <a:r>
              <a:rPr lang="en-US" dirty="0" smtClean="0"/>
              <a:t>digestion.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Biological process are very slow.</a:t>
            </a:r>
          </a:p>
          <a:p>
            <a:r>
              <a:rPr lang="en-US" dirty="0" smtClean="0"/>
              <a:t>Enzymes accelerate the process.</a:t>
            </a:r>
          </a:p>
          <a:p>
            <a:r>
              <a:rPr lang="en-US" dirty="0" smtClean="0"/>
              <a:t>Body temperature for enzymes.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38200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Large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133600"/>
            <a:ext cx="7498080" cy="4343400"/>
          </a:xfrm>
        </p:spPr>
        <p:txBody>
          <a:bodyPr/>
          <a:lstStyle/>
          <a:p>
            <a:r>
              <a:rPr lang="en-US" dirty="0" smtClean="0"/>
              <a:t>Symbiotic bacteria present in the LI synthesize amino acids and Vitamin K, which are absorbed into the bloodstream.</a:t>
            </a:r>
          </a:p>
          <a:p>
            <a:r>
              <a:rPr lang="en-US" dirty="0" smtClean="0"/>
              <a:t>The bulk of </a:t>
            </a:r>
            <a:r>
              <a:rPr lang="en-US" dirty="0" err="1" smtClean="0"/>
              <a:t>faeces</a:t>
            </a:r>
            <a:r>
              <a:rPr lang="en-US" dirty="0" smtClean="0"/>
              <a:t> consists of bacteria, cellulose, dead epithelial cells, mucus, cholesterol, bile pigments and water.</a:t>
            </a:r>
          </a:p>
          <a:p>
            <a:r>
              <a:rPr lang="en-US" dirty="0" smtClean="0"/>
              <a:t>Can remain in the colon for 36 hours before being egested.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66800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Anus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514600"/>
            <a:ext cx="7498080" cy="3733800"/>
          </a:xfrm>
        </p:spPr>
        <p:txBody>
          <a:bodyPr/>
          <a:lstStyle/>
          <a:p>
            <a:r>
              <a:rPr lang="en-US" dirty="0" smtClean="0"/>
              <a:t>Two sphincters surround the anus.</a:t>
            </a:r>
          </a:p>
          <a:p>
            <a:r>
              <a:rPr lang="en-US" dirty="0" smtClean="0"/>
              <a:t>Internal one made of smooth muscle under the control of autonomic nervous system (involuntary)</a:t>
            </a:r>
          </a:p>
          <a:p>
            <a:r>
              <a:rPr lang="en-US" dirty="0" smtClean="0"/>
              <a:t>Outer one made of striated muscle controlled by the voluntary nervous system.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Distinguish between </a:t>
            </a:r>
            <a:r>
              <a:rPr lang="en-US" i="1" dirty="0" smtClean="0"/>
              <a:t>absorption and assimilation.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the source, substrate, products and optimum pH conditions for one amylase, one protease and one lipase.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 and label a diagram of the</a:t>
            </a:r>
            <a:br>
              <a:rPr lang="en-US" dirty="0" smtClean="0"/>
            </a:br>
            <a:r>
              <a:rPr lang="en-US" dirty="0" smtClean="0"/>
              <a:t>digestive system.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7498080" cy="4800600"/>
          </a:xfrm>
        </p:spPr>
        <p:txBody>
          <a:bodyPr/>
          <a:lstStyle/>
          <a:p>
            <a:r>
              <a:rPr lang="en-US" dirty="0" smtClean="0"/>
              <a:t>The diagram should show the mouth, esophagus, stomach, small intestine, large intestine, anus, liver, pancreas and gall bladder. </a:t>
            </a:r>
          </a:p>
          <a:p>
            <a:r>
              <a:rPr lang="en-US" dirty="0" smtClean="0"/>
              <a:t>The diagram should clearly show the interconnections between these structures.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pediatricfeeding.org/images/digestive_system_diagra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0"/>
            <a:ext cx="4786750" cy="677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 the function of the stomach</a:t>
            </a:r>
            <a:endParaRPr lang="en-US" dirty="0"/>
          </a:p>
        </p:txBody>
      </p:sp>
      <p:pic>
        <p:nvPicPr>
          <p:cNvPr id="13314" name="Picture 2" descr="http://cache.lexico.com/dictionary/graphics/ahd4/jpg/A4stom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676400"/>
            <a:ext cx="3752850" cy="466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Gastric Pits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066799"/>
            <a:ext cx="6924675" cy="562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Small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Approximately 3 mts long and 2.5 </a:t>
            </a:r>
            <a:r>
              <a:rPr lang="en-US" dirty="0" err="1" smtClean="0"/>
              <a:t>Cms</a:t>
            </a:r>
            <a:r>
              <a:rPr lang="en-US" dirty="0" smtClean="0"/>
              <a:t> in dia.</a:t>
            </a:r>
          </a:p>
          <a:p>
            <a:r>
              <a:rPr lang="en-US" dirty="0" smtClean="0"/>
              <a:t>Divided into three parts</a:t>
            </a:r>
          </a:p>
          <a:p>
            <a:pPr marL="870966" lvl="1" indent="-514350">
              <a:buFont typeface="+mj-lt"/>
              <a:buAutoNum type="arabicPeriod"/>
            </a:pPr>
            <a:r>
              <a:rPr lang="en-US" dirty="0" smtClean="0"/>
              <a:t>duodenum</a:t>
            </a:r>
          </a:p>
          <a:p>
            <a:pPr marL="870966" lvl="1" indent="-514350">
              <a:buFont typeface="+mj-lt"/>
              <a:buAutoNum type="arabicPeriod"/>
            </a:pPr>
            <a:r>
              <a:rPr lang="en-US" dirty="0" smtClean="0"/>
              <a:t>jejunum</a:t>
            </a:r>
          </a:p>
          <a:p>
            <a:pPr marL="870966" lvl="1" indent="-514350">
              <a:buFont typeface="+mj-lt"/>
              <a:buAutoNum type="arabicPeriod"/>
            </a:pPr>
            <a:r>
              <a:rPr lang="en-US" dirty="0" smtClean="0"/>
              <a:t>Ileum</a:t>
            </a:r>
          </a:p>
          <a:p>
            <a:pPr marL="596646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Small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Mucosa (outermost layer of the SI) is folded into many finger like projections called </a:t>
            </a:r>
            <a:r>
              <a:rPr lang="en-US" dirty="0" err="1" smtClean="0"/>
              <a:t>Villi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Villi</a:t>
            </a:r>
            <a:r>
              <a:rPr lang="en-US" dirty="0" smtClean="0"/>
              <a:t> &amp; </a:t>
            </a:r>
            <a:r>
              <a:rPr lang="en-US" dirty="0" err="1" smtClean="0"/>
              <a:t>microvilli</a:t>
            </a:r>
            <a:r>
              <a:rPr lang="en-US" dirty="0" smtClean="0"/>
              <a:t> provides a large surface area (&gt;600 folds) App 300 m x 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183</TotalTime>
  <Words>615</Words>
  <Application>Microsoft Office PowerPoint</Application>
  <PresentationFormat>On-screen Show (4:3)</PresentationFormat>
  <Paragraphs>71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Solstice</vt:lpstr>
      <vt:lpstr>Digestion</vt:lpstr>
      <vt:lpstr>The need for enzymes in digestion.</vt:lpstr>
      <vt:lpstr>Slide 3</vt:lpstr>
      <vt:lpstr>Draw and label a diagram of the digestive system.</vt:lpstr>
      <vt:lpstr>Slide 5</vt:lpstr>
      <vt:lpstr>Outline the function of the stomach</vt:lpstr>
      <vt:lpstr>Gastric Pits</vt:lpstr>
      <vt:lpstr>Small Intestine</vt:lpstr>
      <vt:lpstr>Small Intestine</vt:lpstr>
      <vt:lpstr>Villi</vt:lpstr>
      <vt:lpstr>Slide 11</vt:lpstr>
      <vt:lpstr>Small Intestine</vt:lpstr>
      <vt:lpstr>Digestion in the duodenum</vt:lpstr>
      <vt:lpstr> Digestion in the duodenum</vt:lpstr>
      <vt:lpstr>Digestion in the duodenum</vt:lpstr>
      <vt:lpstr>Absorption of Food in the SI</vt:lpstr>
      <vt:lpstr>Absorption of Food in the SI</vt:lpstr>
      <vt:lpstr>Absorption of Fat in the SI</vt:lpstr>
      <vt:lpstr>Large Intestine</vt:lpstr>
      <vt:lpstr>Large Intestine</vt:lpstr>
      <vt:lpstr>Anus</vt:lpstr>
      <vt:lpstr>Assignment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AMOGHA</dc:creator>
  <cp:lastModifiedBy>Computer</cp:lastModifiedBy>
  <cp:revision>26</cp:revision>
  <dcterms:created xsi:type="dcterms:W3CDTF">2011-11-11T08:59:21Z</dcterms:created>
  <dcterms:modified xsi:type="dcterms:W3CDTF">2010-09-01T08:42:37Z</dcterms:modified>
</cp:coreProperties>
</file>