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510E36-0245-4345-A1F3-1BCF10F33C23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C142FD-BD66-491A-BCE9-B5BA1968C2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manasinc.com/scienceinfocus/antibiotics/antibiotics_fl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utreach.mcb.harvard.edu/animations_S04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utreach.mcb.harvard.edu/animations_S04.htm" TargetMode="External"/><Relationship Id="rId2" Type="http://schemas.openxmlformats.org/officeDocument/2006/relationships/hyperlink" Target="http://highered.mcgraw-hill.com/olc/dl/120110/micro33.sw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outreach.mcb.harvard.edu/animations_S04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sites/0072495855/student_view0/chapter2/animation__phagocytosi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freeman.com/kuby/con_index.htm?99an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utreach.mcb.harvard.edu/animations_S04.htm" TargetMode="External"/><Relationship Id="rId2" Type="http://schemas.openxmlformats.org/officeDocument/2006/relationships/hyperlink" Target="http://highered.mcgraw-hill.com/olc/dl/120110/micro34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sites/0072495855/student_view0/chapter2/animation__phagocytosi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edterms.com/script/main/art.asp?articlekey=6554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olc/dl/120088/micro41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1222375"/>
          </a:xfrm>
        </p:spPr>
        <p:txBody>
          <a:bodyPr/>
          <a:lstStyle/>
          <a:p>
            <a:r>
              <a:rPr lang="en-US" dirty="0" err="1" smtClean="0"/>
              <a:t>Defence</a:t>
            </a:r>
            <a:r>
              <a:rPr lang="en-US" dirty="0" smtClean="0"/>
              <a:t> against infectious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458200" cy="1600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Pathogen: </a:t>
            </a:r>
            <a:r>
              <a:rPr lang="en-US" sz="3200" dirty="0" smtClean="0"/>
              <a:t>An organism or virus that causes disease. Most, but not all, are microorganisms.</a:t>
            </a:r>
            <a:endParaRPr lang="en-US" sz="3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Antibiotics against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4750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Naturally occurring substance</a:t>
            </a:r>
          </a:p>
          <a:p>
            <a:r>
              <a:rPr lang="en-US" dirty="0" smtClean="0"/>
              <a:t>Acts against bacteria</a:t>
            </a:r>
          </a:p>
          <a:p>
            <a:r>
              <a:rPr lang="en-US" dirty="0" smtClean="0"/>
              <a:t>Disrupts the cell wall formations</a:t>
            </a:r>
          </a:p>
          <a:p>
            <a:r>
              <a:rPr lang="en-US" dirty="0" smtClean="0"/>
              <a:t>Stops protein synthesis 70S ribosome.</a:t>
            </a:r>
          </a:p>
          <a:p>
            <a:r>
              <a:rPr lang="en-US" dirty="0" smtClean="0"/>
              <a:t>Viruses don’t have their own metabolism. Instead they depend on host’s cells, so antibiotics are not effective against virus.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1054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http://www.sumanasinc.com/scienceinfocus/antibiotics/antibiotics_fla.html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cause, transmission and</a:t>
            </a:r>
          </a:p>
          <a:p>
            <a:r>
              <a:rPr lang="en-US" dirty="0" smtClean="0"/>
              <a:t>social implications of AIDS.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of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Cell are identified by surface glycoprotein present on the plasma membrane called MHC Major </a:t>
            </a:r>
            <a:r>
              <a:rPr lang="en-US" dirty="0" err="1" smtClean="0"/>
              <a:t>Histocompatabality</a:t>
            </a:r>
            <a:r>
              <a:rPr lang="en-US" dirty="0" smtClean="0"/>
              <a:t> Complex.</a:t>
            </a:r>
          </a:p>
          <a:p>
            <a:r>
              <a:rPr lang="en-US" dirty="0" smtClean="0"/>
              <a:t>Genes for MHC are present on chromosome 6 and inherited. </a:t>
            </a:r>
          </a:p>
          <a:p>
            <a:r>
              <a:rPr lang="en-US" dirty="0" smtClean="0"/>
              <a:t>Sexual selection makes MHC individual specific</a:t>
            </a:r>
          </a:p>
          <a:p>
            <a:r>
              <a:rPr lang="en-US" dirty="0" smtClean="0"/>
              <a:t>Antigen Receptors present on the lymphocytes can recognize our own MHC from foreign antigens.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900" u="sng" dirty="0" smtClean="0">
                <a:hlinkClick r:id="rId2"/>
              </a:rPr>
              <a:t>http://outreach.mcb.harvard.edu/animations_S04.htm</a:t>
            </a:r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challenge &amp;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cells secrete antibodies (</a:t>
            </a:r>
            <a:r>
              <a:rPr lang="en-US" dirty="0" err="1" smtClean="0"/>
              <a:t>humoral</a:t>
            </a:r>
            <a:r>
              <a:rPr lang="en-US" dirty="0" smtClean="0"/>
              <a:t> response)</a:t>
            </a:r>
          </a:p>
          <a:p>
            <a:r>
              <a:rPr lang="en-US" dirty="0" smtClean="0"/>
              <a:t>T cells assist B cells and may attack infected cells (cell-mediated response).</a:t>
            </a:r>
          </a:p>
          <a:p>
            <a:r>
              <a:rPr lang="en-US" dirty="0" smtClean="0"/>
              <a:t>B &amp; T cells develop immunocompetence , as they mature to recognize and bind to only one type of antigen.</a:t>
            </a:r>
          </a:p>
          <a:p>
            <a:r>
              <a:rPr lang="en-US" dirty="0" smtClean="0"/>
              <a:t>They are stored in the lymph nodes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Clonal selection &amp; polyclonal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03638"/>
          </a:xfrm>
        </p:spPr>
        <p:txBody>
          <a:bodyPr/>
          <a:lstStyle/>
          <a:p>
            <a:r>
              <a:rPr lang="en-US" dirty="0" smtClean="0"/>
              <a:t>Selection of particular B cell for </a:t>
            </a:r>
            <a:r>
              <a:rPr lang="en-US" dirty="0" err="1" smtClean="0"/>
              <a:t>humoral</a:t>
            </a:r>
            <a:r>
              <a:rPr lang="en-US" dirty="0" smtClean="0"/>
              <a:t> response is </a:t>
            </a:r>
            <a:r>
              <a:rPr lang="en-US" dirty="0" err="1" smtClean="0"/>
              <a:t>clonal</a:t>
            </a:r>
            <a:r>
              <a:rPr lang="en-US" dirty="0" smtClean="0"/>
              <a:t> selection.</a:t>
            </a:r>
          </a:p>
          <a:p>
            <a:r>
              <a:rPr lang="en-US" dirty="0" smtClean="0"/>
              <a:t>Pathogen may contain more than one antigen and may trigger </a:t>
            </a:r>
            <a:r>
              <a:rPr lang="en-US" dirty="0" err="1" smtClean="0"/>
              <a:t>clonal</a:t>
            </a:r>
            <a:r>
              <a:rPr lang="en-US" dirty="0" smtClean="0"/>
              <a:t> selection of more than one B cell.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B cell proliferation after </a:t>
            </a:r>
            <a:r>
              <a:rPr lang="en-US" dirty="0" err="1" smtClean="0"/>
              <a:t>clonal</a:t>
            </a:r>
            <a:r>
              <a:rPr lang="en-US" dirty="0" smtClean="0"/>
              <a:t> selection few of the cells remain as memory cells. </a:t>
            </a:r>
          </a:p>
          <a:p>
            <a:r>
              <a:rPr lang="en-US" dirty="0" smtClean="0"/>
              <a:t>Plasma cells are short lived.</a:t>
            </a:r>
          </a:p>
          <a:p>
            <a:r>
              <a:rPr lang="en-US" dirty="0" smtClean="0"/>
              <a:t>Memory cells are stored in Lymph nodes.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Immunity: immunity due to </a:t>
            </a:r>
          </a:p>
          <a:p>
            <a:pPr lvl="1"/>
            <a:r>
              <a:rPr lang="en-US" dirty="0" smtClean="0"/>
              <a:t>Acquisition of antibodies from the mother via placenta while in the uterus.</a:t>
            </a:r>
          </a:p>
          <a:p>
            <a:pPr lvl="1"/>
            <a:r>
              <a:rPr lang="en-US" dirty="0" smtClean="0"/>
              <a:t>Through colostrum (first formed milk)</a:t>
            </a:r>
          </a:p>
          <a:p>
            <a:pPr lvl="1"/>
            <a:r>
              <a:rPr lang="en-US" dirty="0" smtClean="0"/>
              <a:t>Through injection</a:t>
            </a:r>
          </a:p>
          <a:p>
            <a:r>
              <a:rPr lang="en-US" dirty="0" smtClean="0"/>
              <a:t>Active Immunity: due to the production of antibodies by the organism, after the body’s </a:t>
            </a:r>
            <a:r>
              <a:rPr lang="en-US" dirty="0" err="1" smtClean="0"/>
              <a:t>defences</a:t>
            </a:r>
            <a:r>
              <a:rPr lang="en-US" dirty="0" smtClean="0"/>
              <a:t> have been exposed to antigens.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Antigen Presenting cells</a:t>
            </a:r>
          </a:p>
          <a:p>
            <a:pPr lvl="1"/>
            <a:r>
              <a:rPr lang="en-US" dirty="0" smtClean="0"/>
              <a:t>Dendrite Cells</a:t>
            </a:r>
          </a:p>
          <a:p>
            <a:pPr lvl="1"/>
            <a:r>
              <a:rPr lang="en-US" dirty="0" smtClean="0"/>
              <a:t>Macrophage </a:t>
            </a:r>
          </a:p>
          <a:p>
            <a:pPr lvl="1"/>
            <a:r>
              <a:rPr lang="en-US" dirty="0" smtClean="0"/>
              <a:t>B Cells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Antibody production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905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http://highered.mcgraw-hill.com/olc/dl/120110/micro33.swf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3105835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http://outreach.mcb.harvard.edu/animations_S04.htm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Antibody</a:t>
            </a:r>
            <a:endParaRPr lang="en-US" dirty="0"/>
          </a:p>
        </p:txBody>
      </p:sp>
      <p:pic>
        <p:nvPicPr>
          <p:cNvPr id="1026" name="Picture 2" descr="http://upload.wikimedia.org/wikipedia/commons/thumb/f/f6/Antibody_svg.svg/339px-Antibody_sv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3009" y="1295400"/>
            <a:ext cx="5529491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Barriers against infection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905000"/>
            <a:ext cx="84582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2057400"/>
            <a:ext cx="84582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Mucus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Stomach Acid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Acidic Lining in the vagina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94038"/>
          </a:xfrm>
        </p:spPr>
        <p:txBody>
          <a:bodyPr/>
          <a:lstStyle/>
          <a:p>
            <a:r>
              <a:rPr lang="en-US" dirty="0" smtClean="0"/>
              <a:t> special protein called immunoglobulin.</a:t>
            </a:r>
          </a:p>
          <a:p>
            <a:r>
              <a:rPr lang="en-US" dirty="0" smtClean="0"/>
              <a:t>Made of four polypeptide chains held </a:t>
            </a:r>
            <a:r>
              <a:rPr lang="en-US" dirty="0" smtClean="0"/>
              <a:t>together </a:t>
            </a:r>
            <a:r>
              <a:rPr lang="en-US" dirty="0" smtClean="0"/>
              <a:t>by disulphide bonds.</a:t>
            </a:r>
          </a:p>
          <a:p>
            <a:r>
              <a:rPr lang="en-US" dirty="0" smtClean="0"/>
              <a:t>Different binding sites are made using shuffling of genes.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47244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http://outreach.mcb.harvard.edu/animations_S04.htm</a:t>
            </a:r>
            <a:endParaRPr lang="en-US" dirty="0" smtClean="0"/>
          </a:p>
        </p:txBody>
      </p:sp>
    </p:spTree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Monoclonal Antibody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08038"/>
          </a:xfrm>
        </p:spPr>
        <p:txBody>
          <a:bodyPr/>
          <a:lstStyle/>
          <a:p>
            <a:r>
              <a:rPr lang="en-US" dirty="0" err="1" smtClean="0"/>
              <a:t>Murine</a:t>
            </a:r>
            <a:r>
              <a:rPr lang="en-US" dirty="0" smtClean="0"/>
              <a:t> B cell + Myeloma Cell = Hybridoma cells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967335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http://highered.mcgraw-hill.com/sites/0072495855/student_view0/chapter2/animation__phagocytosis.html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Monoclonal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test</a:t>
            </a:r>
          </a:p>
          <a:p>
            <a:r>
              <a:rPr lang="en-US" u="sng" dirty="0" smtClean="0">
                <a:hlinkClick r:id="rId2"/>
              </a:rPr>
              <a:t>http://www.whfreeman.com/kuby/con_index.htm?99anm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Cytotoxic 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13038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hlinkClick r:id="rId2"/>
              </a:rPr>
              <a:t>http://highered.mcgraw-hill.com/olc/dl/120110/micro34.swf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>
                <a:hlinkClick r:id="rId3"/>
              </a:rPr>
              <a:t>http://outreach.mcb.harvard.edu/animations_S04.htm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There are thousands of different types of Leukocytes each with a specific job in defending the body against disease. They form part of the </a:t>
            </a:r>
            <a:r>
              <a:rPr lang="en-US" b="1" dirty="0" smtClean="0"/>
              <a:t>immune system.</a:t>
            </a:r>
          </a:p>
          <a:p>
            <a:pPr>
              <a:buNone/>
              <a:defRPr/>
            </a:pPr>
            <a:endParaRPr lang="en-US" b="1" dirty="0" smtClean="0"/>
          </a:p>
          <a:p>
            <a:pPr>
              <a:defRPr/>
            </a:pPr>
            <a:r>
              <a:rPr lang="en-US" dirty="0" smtClean="0"/>
              <a:t>When a disease is detected the corresponding Leukocyte cell is copied until there are millions produced which attack the invading foreign cell.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Leukocytes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43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Phagocytes</a:t>
            </a:r>
          </a:p>
          <a:p>
            <a:pPr lvl="1"/>
            <a:r>
              <a:rPr lang="en-US" dirty="0" smtClean="0"/>
              <a:t>Macrophages</a:t>
            </a:r>
          </a:p>
          <a:p>
            <a:pPr lvl="1"/>
            <a:r>
              <a:rPr lang="en-US" dirty="0" smtClean="0"/>
              <a:t>Monocytes</a:t>
            </a:r>
          </a:p>
          <a:p>
            <a:pPr lvl="1"/>
            <a:r>
              <a:rPr lang="en-US" dirty="0" smtClean="0"/>
              <a:t>Neutrophils</a:t>
            </a:r>
          </a:p>
          <a:p>
            <a:pPr lvl="1"/>
            <a:r>
              <a:rPr lang="en-US" dirty="0" err="1" smtClean="0"/>
              <a:t>Basophils</a:t>
            </a:r>
            <a:endParaRPr lang="en-US" dirty="0" smtClean="0"/>
          </a:p>
          <a:p>
            <a:pPr lvl="1"/>
            <a:r>
              <a:rPr lang="en-US" dirty="0" err="1" smtClean="0"/>
              <a:t>Eosinophils</a:t>
            </a:r>
            <a:endParaRPr lang="en-US" dirty="0" smtClean="0"/>
          </a:p>
          <a:p>
            <a:pPr lvl="1"/>
            <a:r>
              <a:rPr lang="en-US" dirty="0" smtClean="0"/>
              <a:t>Natural Killer cells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1000" y="1524000"/>
            <a:ext cx="4495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dirty="0" smtClean="0">
                <a:solidFill>
                  <a:srgbClr val="00B050"/>
                </a:solidFill>
              </a:rPr>
              <a:t>Lymphocytes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 Cells</a:t>
            </a: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Plasma Cells</a:t>
            </a: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800" dirty="0" smtClean="0">
                <a:solidFill>
                  <a:schemeClr val="tx2"/>
                </a:solidFill>
              </a:rPr>
              <a:t>Memory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T-C (Cytotoxic T cells)</a:t>
            </a: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800" dirty="0" smtClean="0">
                <a:solidFill>
                  <a:schemeClr val="tx2"/>
                </a:solidFill>
              </a:rPr>
              <a:t>T-H ( T Helper Cells)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Immunity that occurs naturally as a result of a person's genetic constitution or physiology and does not arise from a </a:t>
            </a:r>
            <a:r>
              <a:rPr lang="en-US" b="1" dirty="0" smtClean="0">
                <a:solidFill>
                  <a:srgbClr val="00B050"/>
                </a:solidFill>
              </a:rPr>
              <a:t>previous infection or vaccination.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Also called </a:t>
            </a:r>
            <a:r>
              <a:rPr lang="en-US" i="1" dirty="0" smtClean="0"/>
              <a:t>genetic immunity</a:t>
            </a:r>
            <a:r>
              <a:rPr lang="en-US" dirty="0" smtClean="0"/>
              <a:t>, </a:t>
            </a:r>
            <a:r>
              <a:rPr lang="en-US" i="1" dirty="0" smtClean="0"/>
              <a:t>inherent immunity</a:t>
            </a:r>
            <a:r>
              <a:rPr lang="en-US" dirty="0" smtClean="0"/>
              <a:t>, </a:t>
            </a:r>
            <a:r>
              <a:rPr lang="en-US" i="1" dirty="0" smtClean="0"/>
              <a:t>native immunity</a:t>
            </a:r>
            <a:r>
              <a:rPr lang="en-US" dirty="0" smtClean="0"/>
              <a:t>, </a:t>
            </a:r>
            <a:r>
              <a:rPr lang="en-US" i="1" dirty="0" smtClean="0"/>
              <a:t>natural immunity</a:t>
            </a:r>
            <a:r>
              <a:rPr lang="en-US" dirty="0" smtClean="0"/>
              <a:t>, </a:t>
            </a:r>
            <a:r>
              <a:rPr lang="en-US" i="1" dirty="0" smtClean="0"/>
              <a:t>nonspecific immunity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237038"/>
          </a:xfrm>
        </p:spPr>
        <p:txBody>
          <a:bodyPr/>
          <a:lstStyle/>
          <a:p>
            <a:r>
              <a:rPr lang="en-US" dirty="0" smtClean="0"/>
              <a:t>Cells involved are Phagocytes (Macrophage)</a:t>
            </a:r>
          </a:p>
          <a:p>
            <a:r>
              <a:rPr lang="en-US" dirty="0" smtClean="0"/>
              <a:t>Damaged cells  release certain chemicals called Heat shock proteins.</a:t>
            </a:r>
          </a:p>
          <a:p>
            <a:r>
              <a:rPr lang="en-US" dirty="0" smtClean="0"/>
              <a:t>Macrophages leave the capillaries and reach the site of infection.</a:t>
            </a:r>
          </a:p>
          <a:p>
            <a:r>
              <a:rPr lang="en-US" dirty="0" smtClean="0"/>
              <a:t>Macrophage ingest the pathogen and digests it in a process called Phagocytosis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867400"/>
            <a:ext cx="845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hlinkClick r:id="rId2"/>
              </a:rPr>
              <a:t>http://highered.mcgraw-hill.com/sites/0072495855/student_view0/chapter2/animation__phagocytosis.html</a:t>
            </a:r>
            <a:endParaRPr lang="en-US" sz="1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882650"/>
          </a:xfrm>
        </p:spPr>
        <p:txBody>
          <a:bodyPr/>
          <a:lstStyle/>
          <a:p>
            <a:pPr algn="ctr"/>
            <a:r>
              <a:rPr lang="en-US" dirty="0" smtClean="0"/>
              <a:t>Antigen &amp; antibody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290556" cy="639762"/>
          </a:xfrm>
        </p:spPr>
        <p:txBody>
          <a:bodyPr/>
          <a:lstStyle/>
          <a:p>
            <a:pPr algn="ctr"/>
            <a:r>
              <a:rPr lang="en-US" dirty="0" smtClean="0"/>
              <a:t>Antigen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219200"/>
            <a:ext cx="4292241" cy="639762"/>
          </a:xfrm>
        </p:spPr>
        <p:txBody>
          <a:bodyPr/>
          <a:lstStyle/>
          <a:p>
            <a:pPr algn="ctr"/>
            <a:r>
              <a:rPr lang="en-US" dirty="0" smtClean="0"/>
              <a:t>Antibody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981200"/>
            <a:ext cx="4290556" cy="3941763"/>
          </a:xfrm>
        </p:spPr>
        <p:txBody>
          <a:bodyPr/>
          <a:lstStyle/>
          <a:p>
            <a:r>
              <a:rPr lang="en-US" dirty="0" smtClean="0"/>
              <a:t>Cell surface proteins present on the non self cells, that stimulates the adaptive immune system to produce specific antibodies.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1200"/>
            <a:ext cx="4288536" cy="3941763"/>
          </a:xfrm>
        </p:spPr>
        <p:txBody>
          <a:bodyPr/>
          <a:lstStyle/>
          <a:p>
            <a:r>
              <a:rPr lang="en-US" dirty="0" smtClean="0"/>
              <a:t>An immunoglobulin, a specialized immune </a:t>
            </a:r>
            <a:r>
              <a:rPr lang="en-US" dirty="0" smtClean="0">
                <a:hlinkClick r:id="rId2" action="ppaction://hlinkfile"/>
              </a:rPr>
              <a:t>protein</a:t>
            </a:r>
            <a:r>
              <a:rPr lang="en-US" dirty="0" smtClean="0"/>
              <a:t>, produced because of the introduction of an antigen into the body, and which possesses the remarkable ability to combine with the very antigen that triggered its production.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114800"/>
            <a:ext cx="441177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Antibody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237037"/>
          </a:xfrm>
        </p:spPr>
        <p:txBody>
          <a:bodyPr>
            <a:normAutofit/>
          </a:bodyPr>
          <a:lstStyle/>
          <a:p>
            <a:r>
              <a:rPr lang="en-US" dirty="0" smtClean="0"/>
              <a:t>Different B cell Specific to one Antigen exists.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the body encounters antigen specific B cell rapidly divides secreting antibodies.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Antibodies either neutralize the  antigen or tag it for the macrophage to engulf it.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Immunodeficiency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551238"/>
          </a:xfrm>
        </p:spPr>
        <p:txBody>
          <a:bodyPr/>
          <a:lstStyle/>
          <a:p>
            <a:r>
              <a:rPr lang="en-US" dirty="0" smtClean="0"/>
              <a:t>HIV attacks T-H cells</a:t>
            </a:r>
          </a:p>
          <a:p>
            <a:r>
              <a:rPr lang="en-US" dirty="0" smtClean="0"/>
              <a:t>T-H cells play a central role in antibody production.</a:t>
            </a:r>
          </a:p>
          <a:p>
            <a:r>
              <a:rPr lang="en-US" dirty="0" smtClean="0"/>
              <a:t>They also regulate differentiation of T-C cells.</a:t>
            </a:r>
          </a:p>
          <a:p>
            <a:r>
              <a:rPr lang="en-US" dirty="0" smtClean="0"/>
              <a:t>As a whole the Adaptive immune system will collapse.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0292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u="sng" dirty="0">
                <a:hlinkClick r:id="rId2"/>
              </a:rPr>
              <a:t>http://highered.mcgraw-hill.com/olc/dl/120088/micro41.swf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681</TotalTime>
  <Words>728</Words>
  <Application>Microsoft Office PowerPoint</Application>
  <PresentationFormat>On-screen Show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Defence against infectious disease</vt:lpstr>
      <vt:lpstr>external Barriers against infection</vt:lpstr>
      <vt:lpstr>Leukocytes</vt:lpstr>
      <vt:lpstr>Different types of Leukocytes</vt:lpstr>
      <vt:lpstr>Innate Immunity</vt:lpstr>
      <vt:lpstr>Innate Immunity</vt:lpstr>
      <vt:lpstr>Antigen &amp; antibody</vt:lpstr>
      <vt:lpstr>Antibody Production</vt:lpstr>
      <vt:lpstr>Human Immunodeficiency virus</vt:lpstr>
      <vt:lpstr>Antibiotics against infection</vt:lpstr>
      <vt:lpstr>hiv</vt:lpstr>
      <vt:lpstr>Recognition of Self</vt:lpstr>
      <vt:lpstr>Principle of challenge &amp; response</vt:lpstr>
      <vt:lpstr>Clonal selection &amp; polyclonal response</vt:lpstr>
      <vt:lpstr>Memory cells</vt:lpstr>
      <vt:lpstr>Types of immunity</vt:lpstr>
      <vt:lpstr>Antigen presentation</vt:lpstr>
      <vt:lpstr>Antibody production</vt:lpstr>
      <vt:lpstr>Antibody</vt:lpstr>
      <vt:lpstr>Antibody</vt:lpstr>
      <vt:lpstr>Monoclonal Antibody production</vt:lpstr>
      <vt:lpstr>Application of Monoclonal antibodies</vt:lpstr>
      <vt:lpstr>Cytotoxic T cell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Defence against infectious disease</dc:title>
  <dc:creator>Lenovo User</dc:creator>
  <cp:lastModifiedBy>Computer</cp:lastModifiedBy>
  <cp:revision>43</cp:revision>
  <dcterms:created xsi:type="dcterms:W3CDTF">2009-09-09T04:11:44Z</dcterms:created>
  <dcterms:modified xsi:type="dcterms:W3CDTF">2010-09-22T07:36:54Z</dcterms:modified>
</cp:coreProperties>
</file>